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7" r:id="rId13"/>
    <p:sldId id="271" r:id="rId14"/>
    <p:sldId id="269" r:id="rId15"/>
    <p:sldId id="270" r:id="rId16"/>
    <p:sldId id="276" r:id="rId17"/>
    <p:sldId id="277" r:id="rId18"/>
    <p:sldId id="278" r:id="rId19"/>
    <p:sldId id="279" r:id="rId20"/>
    <p:sldId id="282" r:id="rId21"/>
    <p:sldId id="283" r:id="rId22"/>
    <p:sldId id="284" r:id="rId23"/>
    <p:sldId id="286" r:id="rId24"/>
    <p:sldId id="290" r:id="rId25"/>
    <p:sldId id="291" r:id="rId26"/>
    <p:sldId id="292" r:id="rId27"/>
    <p:sldId id="293" r:id="rId28"/>
    <p:sldId id="294" r:id="rId29"/>
    <p:sldId id="297" r:id="rId30"/>
    <p:sldId id="298" r:id="rId31"/>
    <p:sldId id="299" r:id="rId32"/>
    <p:sldId id="301" r:id="rId33"/>
    <p:sldId id="304" r:id="rId34"/>
    <p:sldId id="306" r:id="rId35"/>
    <p:sldId id="307" r:id="rId36"/>
    <p:sldId id="308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9676" y="404664"/>
            <a:ext cx="8368787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algn="ctr"/>
            <a:r>
              <a:rPr lang="ru-RU" sz="2800" i="1" dirty="0" smtClean="0">
                <a:solidFill>
                  <a:srgbClr val="C00000"/>
                </a:solidFill>
                <a:latin typeface="Arial Black" pitchFamily="34" charset="0"/>
              </a:rPr>
              <a:t>Отчет </a:t>
            </a:r>
          </a:p>
          <a:p>
            <a:pPr algn="ctr"/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по самообразованию </a:t>
            </a:r>
          </a:p>
          <a:p>
            <a:pPr algn="ctr"/>
            <a:r>
              <a:rPr lang="ru-RU" sz="2400" i="1" dirty="0" smtClean="0">
                <a:solidFill>
                  <a:srgbClr val="0070C0"/>
                </a:solidFill>
                <a:latin typeface="Arial Black" pitchFamily="34" charset="0"/>
              </a:rPr>
              <a:t>группы </a:t>
            </a:r>
          </a:p>
          <a:p>
            <a:pPr algn="ctr"/>
            <a:r>
              <a:rPr lang="ru-RU" sz="2800" i="1" dirty="0" smtClean="0">
                <a:solidFill>
                  <a:srgbClr val="FF0000"/>
                </a:solidFill>
                <a:latin typeface="Arial Black" pitchFamily="34" charset="0"/>
              </a:rPr>
              <a:t>по развитию речи дошкольников</a:t>
            </a:r>
          </a:p>
          <a:p>
            <a:pPr algn="ctr"/>
            <a:r>
              <a:rPr lang="ru-RU" sz="2400" i="1" dirty="0">
                <a:solidFill>
                  <a:srgbClr val="0070C0"/>
                </a:solidFill>
                <a:latin typeface="Arial Black" pitchFamily="34" charset="0"/>
              </a:rPr>
              <a:t>з</a:t>
            </a:r>
            <a:r>
              <a:rPr lang="ru-RU" sz="2400" i="1" dirty="0" smtClean="0">
                <a:solidFill>
                  <a:srgbClr val="0070C0"/>
                </a:solidFill>
                <a:latin typeface="Arial Black" pitchFamily="34" charset="0"/>
              </a:rPr>
              <a:t>а 2015 – 2016 учебный год.</a:t>
            </a:r>
          </a:p>
          <a:p>
            <a:pPr algn="ctr"/>
            <a:endParaRPr lang="ru-RU" dirty="0"/>
          </a:p>
          <a:p>
            <a:endParaRPr lang="ru-RU" dirty="0" smtClean="0"/>
          </a:p>
          <a:p>
            <a:pPr algn="r"/>
            <a:r>
              <a:rPr lang="ru-RU" i="1" dirty="0" smtClean="0">
                <a:solidFill>
                  <a:srgbClr val="C00000"/>
                </a:solidFill>
                <a:latin typeface="Arial Black" pitchFamily="34" charset="0"/>
              </a:rPr>
              <a:t>Подготовили:</a:t>
            </a:r>
          </a:p>
          <a:p>
            <a:pPr algn="r"/>
            <a:r>
              <a:rPr lang="ru-RU" i="1" dirty="0" smtClean="0">
                <a:solidFill>
                  <a:srgbClr val="C00000"/>
                </a:solidFill>
                <a:latin typeface="Arial Black" pitchFamily="34" charset="0"/>
              </a:rPr>
              <a:t>Рук. группы: </a:t>
            </a:r>
            <a:r>
              <a:rPr lang="ru-RU" i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Аксенова Е.В.</a:t>
            </a:r>
          </a:p>
          <a:p>
            <a:pPr algn="r"/>
            <a:r>
              <a:rPr lang="ru-RU" i="1" dirty="0" smtClean="0">
                <a:solidFill>
                  <a:srgbClr val="C00000"/>
                </a:solidFill>
                <a:latin typeface="Arial Black" pitchFamily="34" charset="0"/>
              </a:rPr>
              <a:t>Педагоги группы: </a:t>
            </a:r>
            <a:r>
              <a:rPr lang="ru-RU" i="1" dirty="0">
                <a:latin typeface="Arial Black" pitchFamily="34" charset="0"/>
              </a:rPr>
              <a:t> </a:t>
            </a:r>
            <a:r>
              <a:rPr lang="ru-RU" i="1" dirty="0" err="1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Зрожевская</a:t>
            </a:r>
            <a:r>
              <a:rPr lang="ru-RU" i="1" dirty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 Н.А.</a:t>
            </a:r>
          </a:p>
          <a:p>
            <a:pPr algn="r"/>
            <a:r>
              <a:rPr lang="ru-RU" i="1" dirty="0">
                <a:latin typeface="Arial Black" pitchFamily="34" charset="0"/>
              </a:rPr>
              <a:t>                                  </a:t>
            </a:r>
            <a:r>
              <a:rPr lang="ru-RU" i="1" dirty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Коновалова М.Л</a:t>
            </a:r>
            <a:r>
              <a:rPr lang="ru-RU" i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algn="r"/>
            <a:r>
              <a:rPr lang="ru-RU" i="1" dirty="0">
                <a:latin typeface="Arial Black" pitchFamily="34" charset="0"/>
              </a:rPr>
              <a:t> </a:t>
            </a:r>
            <a:r>
              <a:rPr lang="ru-RU" i="1" dirty="0" smtClean="0">
                <a:latin typeface="Arial Black" pitchFamily="34" charset="0"/>
              </a:rPr>
              <a:t>                                 </a:t>
            </a:r>
            <a:r>
              <a:rPr lang="ru-RU" i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Зырянова О.Ю.</a:t>
            </a:r>
          </a:p>
          <a:p>
            <a:pPr algn="r"/>
            <a:r>
              <a:rPr lang="ru-RU" i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Митрохина Е.Л.</a:t>
            </a:r>
          </a:p>
          <a:p>
            <a:pPr algn="r"/>
            <a:r>
              <a:rPr lang="ru-RU" i="1" dirty="0">
                <a:latin typeface="Arial Black" pitchFamily="34" charset="0"/>
              </a:rPr>
              <a:t> </a:t>
            </a:r>
            <a:r>
              <a:rPr lang="ru-RU" i="1" dirty="0" smtClean="0">
                <a:latin typeface="Arial Black" pitchFamily="34" charset="0"/>
              </a:rPr>
              <a:t>                                 </a:t>
            </a:r>
            <a:r>
              <a:rPr lang="ru-RU" i="1" dirty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Киселева А.В</a:t>
            </a:r>
            <a:r>
              <a:rPr lang="ru-RU" i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algn="r"/>
            <a:r>
              <a:rPr lang="ru-RU" i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Абрамова И.А.</a:t>
            </a:r>
          </a:p>
          <a:p>
            <a:pPr algn="r"/>
            <a:r>
              <a:rPr lang="ru-RU" i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                                  Забелина И.М.</a:t>
            </a:r>
            <a:endParaRPr lang="ru-RU" i="1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78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C:\Users\user\Desktop\Лена\Самообразование - фото\DSC001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79957"/>
            <a:ext cx="3167934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esktop\Лена\Самообразование - фото\Самообр-е Раздача мнемот. ЗИМА\SDC189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66" y="3188568"/>
            <a:ext cx="3488928" cy="2616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user\Desktop\Лена\Самообразование - фото\Самообр-е Раздача мнемот. ЗИМА\SDC189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212976"/>
            <a:ext cx="3456384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28660" y="2556221"/>
            <a:ext cx="4854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rgbClr val="002060"/>
                </a:solidFill>
                <a:latin typeface="Arial Black" pitchFamily="34" charset="0"/>
              </a:rPr>
              <a:t>Изучаем методическую литературу</a:t>
            </a:r>
            <a:endParaRPr lang="ru-RU" i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7058" y="5936365"/>
            <a:ext cx="3855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rgbClr val="002060"/>
                </a:solidFill>
                <a:latin typeface="Arial Black" pitchFamily="34" charset="0"/>
              </a:rPr>
              <a:t>Показываем мастер - класс</a:t>
            </a:r>
            <a:endParaRPr lang="ru-RU" i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89306" y="5797865"/>
            <a:ext cx="37978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i="1" dirty="0" smtClean="0">
                <a:solidFill>
                  <a:srgbClr val="002060"/>
                </a:solidFill>
                <a:latin typeface="Arial Black" pitchFamily="34" charset="0"/>
              </a:rPr>
              <a:t>Делимся </a:t>
            </a:r>
            <a:r>
              <a:rPr lang="ru-RU" i="1" dirty="0" err="1" smtClean="0">
                <a:solidFill>
                  <a:srgbClr val="002060"/>
                </a:solidFill>
                <a:latin typeface="Arial Black" pitchFamily="34" charset="0"/>
              </a:rPr>
              <a:t>мнемотаблицами</a:t>
            </a:r>
            <a:r>
              <a:rPr lang="ru-RU" i="1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</a:p>
          <a:p>
            <a:pPr algn="ctr"/>
            <a:r>
              <a:rPr lang="ru-RU" i="1" dirty="0" smtClean="0">
                <a:solidFill>
                  <a:srgbClr val="002060"/>
                </a:solidFill>
                <a:latin typeface="Arial Black" pitchFamily="34" charset="0"/>
              </a:rPr>
              <a:t>с другими коллегами</a:t>
            </a:r>
            <a:endParaRPr lang="ru-RU" i="1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10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67744" y="75706"/>
            <a:ext cx="5168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dirty="0" smtClean="0">
                <a:solidFill>
                  <a:srgbClr val="FF0000"/>
                </a:solidFill>
                <a:latin typeface="Arial Black" pitchFamily="34" charset="0"/>
              </a:rPr>
              <a:t>Аксенова Елена Викторовна</a:t>
            </a:r>
            <a:endParaRPr lang="ru-RU" sz="2400" i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692696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 smtClean="0">
                <a:solidFill>
                  <a:srgbClr val="FF0000"/>
                </a:solidFill>
                <a:latin typeface="Arial Black" pitchFamily="34" charset="0"/>
              </a:rPr>
              <a:t>Тема:</a:t>
            </a:r>
            <a:r>
              <a:rPr lang="ru-RU" sz="2400" i="1" dirty="0" smtClean="0">
                <a:latin typeface="Arial Black" pitchFamily="34" charset="0"/>
              </a:rPr>
              <a:t>  «</a:t>
            </a:r>
            <a:r>
              <a:rPr lang="ru-RU" sz="2400" i="1" dirty="0" smtClean="0">
                <a:solidFill>
                  <a:srgbClr val="002060"/>
                </a:solidFill>
                <a:latin typeface="Arial Black" pitchFamily="34" charset="0"/>
              </a:rPr>
              <a:t>Развитие </a:t>
            </a:r>
            <a:r>
              <a:rPr lang="ru-RU" sz="2400" i="1" dirty="0">
                <a:solidFill>
                  <a:srgbClr val="002060"/>
                </a:solidFill>
                <a:latin typeface="Arial Black" pitchFamily="34" charset="0"/>
              </a:rPr>
              <a:t>связной речи и памяти детей средствами мнемотехники </a:t>
            </a:r>
            <a:r>
              <a:rPr lang="ru-RU" sz="2400" i="1" dirty="0" smtClean="0">
                <a:solidFill>
                  <a:srgbClr val="002060"/>
                </a:solidFill>
                <a:latin typeface="Arial Black" pitchFamily="34" charset="0"/>
              </a:rPr>
              <a:t>»</a:t>
            </a:r>
            <a:endParaRPr lang="ru-RU" sz="2400" i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4985" y="2420888"/>
            <a:ext cx="8964488" cy="3472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Задачи</a:t>
            </a:r>
            <a:r>
              <a:rPr lang="ru-RU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- Повысить собственный уровень знаний путем изучения необходимой литературы, интернет – ресурсов, работы в группе 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«Развитие речи»;</a:t>
            </a:r>
            <a:endParaRPr lang="ru-RU" sz="1400" b="1" dirty="0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- Развивать связную речь и память, изображать картинку каждой фразы, воспроизводить по опорным рисункам стихи, а так – же разрезав </a:t>
            </a:r>
            <a:r>
              <a:rPr lang="ru-RU" b="1" dirty="0" err="1">
                <a:latin typeface="Times New Roman"/>
                <a:ea typeface="Times New Roman"/>
                <a:cs typeface="Times New Roman"/>
              </a:rPr>
              <a:t>мнемотаблицу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 на квадратики  - смогли самостоятельно по памяти собрать 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его;</a:t>
            </a:r>
            <a:endParaRPr lang="ru-RU" sz="1400" b="1" dirty="0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- Подготовить и провести консультацию на тему: «Развитие связной речи и памяти детей средствами мнемотехники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» в своей подгруппе;</a:t>
            </a:r>
            <a:endParaRPr lang="ru-RU" sz="1400" b="1" dirty="0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- Принять участие в работе МО по плану;</a:t>
            </a:r>
            <a:endParaRPr lang="ru-RU" sz="1400" b="1" dirty="0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- 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Пополнить картотеку  таблицами, схемами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;</a:t>
            </a:r>
            <a:endParaRPr lang="ru-RU" sz="1400" b="1" dirty="0">
              <a:ea typeface="Times New Roman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555847"/>
            <a:ext cx="8712968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Цель:</a:t>
            </a: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lang="ru-RU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Облегчить у детей процесс становления связной речи и памяти средствами мнемотехники. </a:t>
            </a:r>
            <a:endParaRPr lang="ru-RU" sz="1400" b="1" dirty="0">
              <a:solidFill>
                <a:prstClr val="black"/>
              </a:solidFill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5800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user\Desktop\Лена\Самообразование - фото\SDC108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351" y="3482071"/>
            <a:ext cx="2976332" cy="2232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Лена\Самообразование - фото\SDC108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77" y="3501008"/>
            <a:ext cx="2976331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Desktop\Лена\Самообразование - фото\SDC188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351" y="260648"/>
            <a:ext cx="2976331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user\Desktop\Лена\Самообразование - фото\SDC1885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98" y="260648"/>
            <a:ext cx="2976331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2556221"/>
            <a:ext cx="4108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rgbClr val="002060"/>
                </a:solidFill>
                <a:latin typeface="Arial Black" pitchFamily="34" charset="0"/>
              </a:rPr>
              <a:t>Изображение стихотворений </a:t>
            </a:r>
          </a:p>
          <a:p>
            <a:pPr algn="ctr"/>
            <a:r>
              <a:rPr lang="ru-RU" i="1" dirty="0" smtClean="0">
                <a:solidFill>
                  <a:srgbClr val="002060"/>
                </a:solidFill>
                <a:latin typeface="Arial Black" pitchFamily="34" charset="0"/>
              </a:rPr>
              <a:t>при помощи движений</a:t>
            </a:r>
            <a:endParaRPr lang="ru-RU" i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41734" y="2556221"/>
            <a:ext cx="4546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i="1" dirty="0" smtClean="0">
                <a:solidFill>
                  <a:srgbClr val="002060"/>
                </a:solidFill>
                <a:latin typeface="Arial Black" pitchFamily="34" charset="0"/>
              </a:rPr>
              <a:t>Рассказывание сказки </a:t>
            </a:r>
          </a:p>
          <a:p>
            <a:pPr algn="ctr"/>
            <a:r>
              <a:rPr lang="ru-RU" i="1" dirty="0" smtClean="0">
                <a:solidFill>
                  <a:srgbClr val="002060"/>
                </a:solidFill>
                <a:latin typeface="Arial Black" pitchFamily="34" charset="0"/>
              </a:rPr>
              <a:t>при помощи отдельных картинок</a:t>
            </a:r>
            <a:endParaRPr lang="ru-RU" i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169" y="5871755"/>
            <a:ext cx="4267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i="1" dirty="0" err="1" smtClean="0">
                <a:solidFill>
                  <a:srgbClr val="002060"/>
                </a:solidFill>
                <a:latin typeface="Arial Black" pitchFamily="34" charset="0"/>
              </a:rPr>
              <a:t>Зарисовывание</a:t>
            </a:r>
            <a:r>
              <a:rPr lang="ru-RU" i="1" dirty="0" smtClean="0">
                <a:solidFill>
                  <a:srgbClr val="002060"/>
                </a:solidFill>
                <a:latin typeface="Arial Black" pitchFamily="34" charset="0"/>
              </a:rPr>
              <a:t> стихотворения</a:t>
            </a:r>
            <a:endParaRPr lang="ru-RU" i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10174" y="5733256"/>
            <a:ext cx="45143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i="1" dirty="0" smtClean="0">
                <a:solidFill>
                  <a:srgbClr val="002060"/>
                </a:solidFill>
                <a:latin typeface="Arial Black" pitchFamily="34" charset="0"/>
              </a:rPr>
              <a:t>Помощь родителей </a:t>
            </a:r>
          </a:p>
          <a:p>
            <a:pPr algn="ctr"/>
            <a:r>
              <a:rPr lang="ru-RU" i="1" dirty="0" smtClean="0">
                <a:solidFill>
                  <a:srgbClr val="002060"/>
                </a:solidFill>
                <a:latin typeface="Arial Black" pitchFamily="34" charset="0"/>
              </a:rPr>
              <a:t>в </a:t>
            </a:r>
            <a:r>
              <a:rPr lang="ru-RU" i="1" dirty="0" err="1" smtClean="0">
                <a:solidFill>
                  <a:srgbClr val="002060"/>
                </a:solidFill>
                <a:latin typeface="Arial Black" pitchFamily="34" charset="0"/>
              </a:rPr>
              <a:t>зарисовывании</a:t>
            </a:r>
            <a:r>
              <a:rPr lang="ru-RU" i="1" dirty="0" smtClean="0">
                <a:solidFill>
                  <a:srgbClr val="002060"/>
                </a:solidFill>
                <a:latin typeface="Arial Black" pitchFamily="34" charset="0"/>
              </a:rPr>
              <a:t> стихотворений</a:t>
            </a:r>
            <a:endParaRPr lang="ru-RU" i="1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49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 descr="C:\Users\user\Desktop\Лена\Самообразование - фото\Самообр-е Раздача мнемот. ЗИМА\SDC1892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2" r="30473"/>
          <a:stretch/>
        </p:blipFill>
        <p:spPr bwMode="auto">
          <a:xfrm>
            <a:off x="1118351" y="687391"/>
            <a:ext cx="2808312" cy="273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5744" y="3573016"/>
            <a:ext cx="37981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002060"/>
                </a:solidFill>
                <a:latin typeface="Arial Black" pitchFamily="34" charset="0"/>
              </a:rPr>
              <a:t>Проведение консультации</a:t>
            </a:r>
            <a:endParaRPr lang="ru-RU" i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13315" name="Picture 3" descr="C:\Users\user\Desktop\ФОТОГРАФИИ\Фото с мастер - класса\SDC1893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8" t="5418" r="16727" b="33813"/>
          <a:stretch/>
        </p:blipFill>
        <p:spPr bwMode="auto">
          <a:xfrm>
            <a:off x="5292080" y="2134748"/>
            <a:ext cx="3042966" cy="273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914479" y="5013176"/>
            <a:ext cx="37981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solidFill>
                  <a:srgbClr val="002060"/>
                </a:solidFill>
                <a:latin typeface="Arial Black" pitchFamily="34" charset="0"/>
              </a:rPr>
              <a:t>Мастер – класс по заучиванию стихов с использованием отдельных картинок каждой фразы</a:t>
            </a:r>
            <a:endParaRPr lang="ru-RU" i="1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44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72916" y="4173229"/>
            <a:ext cx="379816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 smtClean="0">
                <a:solidFill>
                  <a:srgbClr val="002060"/>
                </a:solidFill>
                <a:latin typeface="Arial Black" pitchFamily="34" charset="0"/>
              </a:rPr>
              <a:t>Работа с разрезными картинками «Воспроизведи по памяти и собери стихотворение»</a:t>
            </a:r>
            <a:endParaRPr lang="ru-RU" sz="2000" i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2050" name="Picture 2" descr="E:\DCIM\100SSCAM\SDC190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70974"/>
            <a:ext cx="5164832" cy="3873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83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24980" y="188640"/>
            <a:ext cx="3888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002060"/>
                </a:solidFill>
                <a:latin typeface="Arial Black" pitchFamily="34" charset="0"/>
              </a:rPr>
              <a:t>Моя методическая копилка</a:t>
            </a:r>
            <a:endParaRPr lang="ru-RU" i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1026" name="Picture 2" descr="E:\DCIM\100SSCAM\SDC190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836712"/>
            <a:ext cx="2808312" cy="2106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DCIM\100SSCAM\SDC190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22748" y="987626"/>
            <a:ext cx="2987099" cy="2240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34545" y="3644576"/>
            <a:ext cx="35365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002060"/>
                </a:solidFill>
                <a:latin typeface="Arial Black" pitchFamily="34" charset="0"/>
              </a:rPr>
              <a:t>Картотека стихотворений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138883" y="2973794"/>
            <a:ext cx="38771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solidFill>
                  <a:srgbClr val="002060"/>
                </a:solidFill>
                <a:latin typeface="Arial Black" pitchFamily="34" charset="0"/>
              </a:rPr>
              <a:t>«Воспроизведи </a:t>
            </a:r>
            <a:r>
              <a:rPr lang="ru-RU" i="1" dirty="0">
                <a:solidFill>
                  <a:srgbClr val="002060"/>
                </a:solidFill>
                <a:latin typeface="Arial Black" pitchFamily="34" charset="0"/>
              </a:rPr>
              <a:t>по памяти и собери </a:t>
            </a:r>
            <a:r>
              <a:rPr lang="ru-RU" i="1" dirty="0" smtClean="0">
                <a:solidFill>
                  <a:srgbClr val="002060"/>
                </a:solidFill>
                <a:latin typeface="Arial Black" pitchFamily="34" charset="0"/>
              </a:rPr>
              <a:t>стихотворение»</a:t>
            </a:r>
            <a:endParaRPr lang="ru-RU" dirty="0"/>
          </a:p>
        </p:txBody>
      </p:sp>
      <p:pic>
        <p:nvPicPr>
          <p:cNvPr id="1028" name="Picture 4" descr="E:\DCIM\100SSCAM\SDC1904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4" t="8228" r="17471" b="3125"/>
          <a:stretch/>
        </p:blipFill>
        <p:spPr bwMode="auto">
          <a:xfrm>
            <a:off x="3212411" y="3571847"/>
            <a:ext cx="2130697" cy="2857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059934" y="6453193"/>
            <a:ext cx="5024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002060"/>
                </a:solidFill>
                <a:latin typeface="Arial Black" pitchFamily="34" charset="0"/>
              </a:rPr>
              <a:t>Картотека  карточек - стихотворений</a:t>
            </a:r>
          </a:p>
        </p:txBody>
      </p:sp>
    </p:spTree>
    <p:extLst>
      <p:ext uri="{BB962C8B-B14F-4D97-AF65-F5344CB8AC3E}">
        <p14:creationId xmlns:p14="http://schemas.microsoft.com/office/powerpoint/2010/main" val="151672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67744" y="75706"/>
            <a:ext cx="5723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dirty="0" smtClean="0">
                <a:solidFill>
                  <a:srgbClr val="FF0000"/>
                </a:solidFill>
                <a:latin typeface="Arial Black" pitchFamily="34" charset="0"/>
              </a:rPr>
              <a:t>Абрамова Инна Александровна</a:t>
            </a:r>
            <a:endParaRPr lang="ru-RU" sz="2400" i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3989" y="537371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 smtClean="0">
                <a:solidFill>
                  <a:srgbClr val="FF0000"/>
                </a:solidFill>
                <a:latin typeface="Arial Black" pitchFamily="34" charset="0"/>
              </a:rPr>
              <a:t>Тема:</a:t>
            </a:r>
            <a:r>
              <a:rPr lang="ru-RU" sz="2400" i="1" dirty="0" smtClean="0">
                <a:solidFill>
                  <a:prstClr val="black"/>
                </a:solidFill>
                <a:latin typeface="Arial Black" pitchFamily="34" charset="0"/>
              </a:rPr>
              <a:t>  «</a:t>
            </a:r>
            <a:r>
              <a:rPr lang="ru-RU" sz="2400" i="1" dirty="0" smtClean="0">
                <a:solidFill>
                  <a:srgbClr val="002060"/>
                </a:solidFill>
                <a:latin typeface="Arial Black" pitchFamily="34" charset="0"/>
              </a:rPr>
              <a:t>Развитие речи  детей дошкольного возраста средствами устного народного творчества »</a:t>
            </a:r>
            <a:endParaRPr lang="ru-RU" sz="2400" i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4985" y="1886311"/>
            <a:ext cx="8964488" cy="491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i="1" dirty="0" smtClean="0">
                <a:solidFill>
                  <a:srgbClr val="C00000"/>
                </a:solidFill>
                <a:latin typeface="Arial Black" pitchFamily="34" charset="0"/>
                <a:ea typeface="Times New Roman"/>
                <a:cs typeface="Times New Roman"/>
              </a:rPr>
              <a:t>Задачи:</a:t>
            </a:r>
            <a:endParaRPr lang="ru-RU" sz="2400" b="1" i="1" dirty="0">
              <a:solidFill>
                <a:prstClr val="black"/>
              </a:solidFill>
              <a:latin typeface="Arial Black" pitchFamily="34" charset="0"/>
              <a:ea typeface="Times New Roman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88976" y="2378241"/>
            <a:ext cx="7605317" cy="297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Обогащение активного словаря;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20000"/>
              </a:spcBef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Развитие связной, грамматически правильной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диалогической и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монологической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речи;</a:t>
            </a:r>
          </a:p>
          <a:p>
            <a:pPr>
              <a:spcBef>
                <a:spcPct val="20000"/>
              </a:spcBef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Развитие речевого творчества;  развитие звуковой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и      интонационной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культуры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речи;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69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8" y="95649"/>
            <a:ext cx="65527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C00000"/>
                </a:solidFill>
                <a:latin typeface="Arial Black" pitchFamily="34" charset="0"/>
              </a:rPr>
              <a:t>Изученная мною  литература: </a:t>
            </a: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0" t="4437" r="4210" b="5551"/>
          <a:stretch/>
        </p:blipFill>
        <p:spPr bwMode="auto">
          <a:xfrm>
            <a:off x="539552" y="980728"/>
            <a:ext cx="2088232" cy="2911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636" y="855876"/>
            <a:ext cx="2096483" cy="3036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659" y="980728"/>
            <a:ext cx="2023158" cy="2911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005064"/>
            <a:ext cx="1886694" cy="2762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7" b="6198"/>
          <a:stretch/>
        </p:blipFill>
        <p:spPr bwMode="auto">
          <a:xfrm>
            <a:off x="5436096" y="4005064"/>
            <a:ext cx="1926960" cy="2724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405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350"/>
            <a:ext cx="9135533" cy="685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034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21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1813012"/>
              </p:ext>
            </p:extLst>
          </p:nvPr>
        </p:nvGraphicFramePr>
        <p:xfrm>
          <a:off x="391375" y="482646"/>
          <a:ext cx="8352927" cy="6222641"/>
        </p:xfrm>
        <a:graphic>
          <a:graphicData uri="http://schemas.openxmlformats.org/drawingml/2006/table">
            <a:tbl>
              <a:tblPr firstRow="1" firstCol="1" bandRow="1"/>
              <a:tblGrid>
                <a:gridCol w="1009116"/>
                <a:gridCol w="1745633"/>
                <a:gridCol w="3037204"/>
                <a:gridCol w="2560974"/>
              </a:tblGrid>
              <a:tr h="3972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Сроки </a:t>
                      </a:r>
                      <a:endParaRPr lang="ru-RU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986" marR="42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Проводит занятие  </a:t>
                      </a:r>
                      <a:endParaRPr lang="ru-RU" sz="1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986" marR="42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Тема </a:t>
                      </a:r>
                      <a:endParaRPr lang="ru-RU" sz="1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986" marR="42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Планируют посетить</a:t>
                      </a:r>
                      <a:endParaRPr lang="ru-RU" sz="1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986" marR="42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30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Октябрь </a:t>
                      </a:r>
                    </a:p>
                  </a:txBody>
                  <a:tcPr marL="42986" marR="42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Митрохина Е.Л.</a:t>
                      </a:r>
                    </a:p>
                  </a:txBody>
                  <a:tcPr marL="42986" marR="42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«Использование компьютерных игр и программ для формирования слоговой структуры слов у детей с ОНР»</a:t>
                      </a:r>
                    </a:p>
                  </a:txBody>
                  <a:tcPr marL="42986" marR="42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Аксенова Е.В.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Киселева А.В.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Зырянова О. Ю.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Зрожевская Н.А.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Коновалова М.Л.</a:t>
                      </a:r>
                    </a:p>
                  </a:txBody>
                  <a:tcPr marL="42986" marR="42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30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Ноябрь</a:t>
                      </a:r>
                    </a:p>
                  </a:txBody>
                  <a:tcPr marL="42986" marR="42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Киселева А.В.</a:t>
                      </a:r>
                    </a:p>
                  </a:txBody>
                  <a:tcPr marL="42986" marR="42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«Авторские сказки»</a:t>
                      </a:r>
                      <a:r>
                        <a:rPr lang="ru-RU" sz="1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42986" marR="42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Аксенова Е.В.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Митрохина Е.Л.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Зырянова О. Ю.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Зрожевская Н.А.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Коновалова М.Л.</a:t>
                      </a:r>
                    </a:p>
                  </a:txBody>
                  <a:tcPr marL="42986" marR="42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5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Декабрь </a:t>
                      </a:r>
                    </a:p>
                  </a:txBody>
                  <a:tcPr marL="42986" marR="42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42986" marR="42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42986" marR="42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42986" marR="42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30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Январь </a:t>
                      </a:r>
                    </a:p>
                  </a:txBody>
                  <a:tcPr marL="42986" marR="42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Аксенова Е.В.</a:t>
                      </a:r>
                    </a:p>
                  </a:txBody>
                  <a:tcPr marL="42986" marR="42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«Развитие связной речи и памяти детей средствами мнемотехники»</a:t>
                      </a:r>
                    </a:p>
                  </a:txBody>
                  <a:tcPr marL="42986" marR="42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Зрожевская Н.А.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Митрохина Е.Л.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Киселева А.В.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Зырянова О. Ю.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Коновалова М.Л.</a:t>
                      </a:r>
                    </a:p>
                  </a:txBody>
                  <a:tcPr marL="42986" marR="42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30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Февраль </a:t>
                      </a:r>
                    </a:p>
                  </a:txBody>
                  <a:tcPr marL="42986" marR="42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Коновалова М.Л.</a:t>
                      </a:r>
                    </a:p>
                  </a:txBody>
                  <a:tcPr marL="42986" marR="42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«Веселый мяч»</a:t>
                      </a:r>
                      <a:r>
                        <a:rPr lang="ru-RU" sz="1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42986" marR="42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Зрожевская</a:t>
                      </a:r>
                      <a:r>
                        <a:rPr lang="ru-RU" sz="1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Н.А.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Митрохина Е.Л.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Киселева А.В.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Зырянова О. Ю.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Аксенова Е.В.</a:t>
                      </a:r>
                    </a:p>
                  </a:txBody>
                  <a:tcPr marL="42986" marR="42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30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Март </a:t>
                      </a:r>
                    </a:p>
                  </a:txBody>
                  <a:tcPr marL="42986" marR="42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Зырянова О. Ю.</a:t>
                      </a:r>
                    </a:p>
                  </a:txBody>
                  <a:tcPr marL="42986" marR="42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«Использование компьютерных игр для коррекции производительной стороны речи у детей с ФФНР»</a:t>
                      </a:r>
                    </a:p>
                  </a:txBody>
                  <a:tcPr marL="42986" marR="42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Аксенова Е.В.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Митрохина Е.Л.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Киселева А.В.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Зрожевская</a:t>
                      </a:r>
                      <a:r>
                        <a:rPr lang="ru-RU" sz="1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Н.А.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Коновалова М.Л.</a:t>
                      </a:r>
                    </a:p>
                  </a:txBody>
                  <a:tcPr marL="42986" marR="42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30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Апрель </a:t>
                      </a:r>
                    </a:p>
                  </a:txBody>
                  <a:tcPr marL="42986" marR="42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Зрожевская</a:t>
                      </a:r>
                      <a:r>
                        <a:rPr lang="ru-RU" sz="1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Н.А.</a:t>
                      </a:r>
                    </a:p>
                  </a:txBody>
                  <a:tcPr marL="42986" marR="42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«Использование сюжетно – ролевых игр, как средство речевого речевого развития детей»</a:t>
                      </a:r>
                    </a:p>
                  </a:txBody>
                  <a:tcPr marL="42986" marR="42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Аксенова Е.В.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Митрохина Е.Л.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Киселева А.В.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Зырянова О. Ю.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Коновалова М.Л.</a:t>
                      </a:r>
                    </a:p>
                  </a:txBody>
                  <a:tcPr marL="42986" marR="42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5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Май </a:t>
                      </a:r>
                    </a:p>
                  </a:txBody>
                  <a:tcPr marL="42986" marR="42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Абрамова И. А.</a:t>
                      </a:r>
                      <a:r>
                        <a:rPr lang="ru-RU" sz="1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endParaRPr lang="ru-RU" sz="100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986" marR="42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«Влияние устного народного творчества на развитие речи детей»</a:t>
                      </a:r>
                      <a:r>
                        <a:rPr lang="ru-RU" sz="1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42986" marR="42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42986" marR="42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2391884" y="65119"/>
            <a:ext cx="436023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План посещения педагогов (2015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2016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уч.г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.)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64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350"/>
            <a:ext cx="9135533" cy="685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065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95736" y="26064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i="1" kern="0" dirty="0" smtClean="0">
                <a:solidFill>
                  <a:srgbClr val="C00000"/>
                </a:solidFill>
                <a:latin typeface="Arial Black" pitchFamily="34" charset="0"/>
              </a:rPr>
              <a:t>Работа с родителями</a:t>
            </a:r>
            <a:endParaRPr lang="ru-RU" sz="2800" kern="0" dirty="0" smtClean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783868"/>
            <a:ext cx="8712968" cy="5983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2400" i="1" kern="0" dirty="0" smtClean="0">
                <a:solidFill>
                  <a:srgbClr val="002060"/>
                </a:solidFill>
                <a:latin typeface="Arial Black" pitchFamily="34" charset="0"/>
              </a:rPr>
              <a:t>Анкетирование   «Значение фольклора в развитии речи детей»</a:t>
            </a:r>
          </a:p>
          <a:p>
            <a:pPr>
              <a:spcBef>
                <a:spcPct val="20000"/>
              </a:spcBef>
              <a:defRPr/>
            </a:pPr>
            <a:r>
              <a:rPr lang="ru-RU" sz="2400" i="1" kern="0" dirty="0" smtClean="0">
                <a:solidFill>
                  <a:srgbClr val="FF0000"/>
                </a:solidFill>
                <a:latin typeface="Arial Black" pitchFamily="34" charset="0"/>
              </a:rPr>
              <a:t>Цель:</a:t>
            </a:r>
            <a:r>
              <a:rPr lang="ru-RU" sz="2400" i="1" kern="0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i="1" kern="0" dirty="0" smtClean="0">
                <a:solidFill>
                  <a:srgbClr val="00B050"/>
                </a:solidFill>
                <a:latin typeface="Arial Black" pitchFamily="34" charset="0"/>
              </a:rPr>
              <a:t>Используют – ли родители при воспитании детей малые формы фольклора?</a:t>
            </a:r>
          </a:p>
          <a:p>
            <a:pPr>
              <a:spcBef>
                <a:spcPct val="20000"/>
              </a:spcBef>
              <a:defRPr/>
            </a:pPr>
            <a:endParaRPr lang="ru-RU" sz="2400" i="1" kern="0" dirty="0">
              <a:solidFill>
                <a:srgbClr val="002060"/>
              </a:solidFill>
              <a:latin typeface="Arial Black" pitchFamily="34" charset="0"/>
            </a:endParaRPr>
          </a:p>
          <a:p>
            <a:pPr>
              <a:spcBef>
                <a:spcPct val="20000"/>
              </a:spcBef>
              <a:defRPr/>
            </a:pPr>
            <a:endParaRPr lang="ru-RU" sz="2400" i="1" kern="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>
              <a:spcBef>
                <a:spcPct val="20000"/>
              </a:spcBef>
              <a:defRPr/>
            </a:pPr>
            <a:endParaRPr lang="ru-RU" sz="2400" i="1" kern="0" dirty="0">
              <a:solidFill>
                <a:srgbClr val="002060"/>
              </a:solidFill>
              <a:latin typeface="Arial Black" pitchFamily="34" charset="0"/>
            </a:endParaRPr>
          </a:p>
          <a:p>
            <a:pPr>
              <a:spcBef>
                <a:spcPct val="20000"/>
              </a:spcBef>
              <a:defRPr/>
            </a:pPr>
            <a:endParaRPr lang="ru-RU" sz="2400" i="1" kern="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>
              <a:spcBef>
                <a:spcPct val="20000"/>
              </a:spcBef>
              <a:defRPr/>
            </a:pPr>
            <a:endParaRPr lang="ru-RU" sz="2400" i="1" kern="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>
              <a:spcBef>
                <a:spcPct val="20000"/>
              </a:spcBef>
              <a:defRPr/>
            </a:pPr>
            <a:endParaRPr lang="ru-RU" sz="2400" i="1" kern="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>
              <a:spcBef>
                <a:spcPct val="20000"/>
              </a:spcBef>
              <a:defRPr/>
            </a:pPr>
            <a:endParaRPr lang="ru-RU" sz="2400" i="1" kern="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2400" i="1" kern="0" dirty="0" smtClean="0">
                <a:solidFill>
                  <a:srgbClr val="002060"/>
                </a:solidFill>
                <a:latin typeface="Arial Black" pitchFamily="34" charset="0"/>
              </a:rPr>
              <a:t>Знакомство с картотекой </a:t>
            </a:r>
            <a:r>
              <a:rPr lang="ru-RU" sz="2400" i="1" kern="0" dirty="0" err="1" smtClean="0">
                <a:solidFill>
                  <a:srgbClr val="002060"/>
                </a:solidFill>
                <a:latin typeface="Arial Black" pitchFamily="34" charset="0"/>
              </a:rPr>
              <a:t>потешек</a:t>
            </a:r>
            <a:r>
              <a:rPr lang="ru-RU" sz="2400" i="1" kern="0" dirty="0" smtClean="0">
                <a:solidFill>
                  <a:srgbClr val="002060"/>
                </a:solidFill>
                <a:latin typeface="Arial Black" pitchFamily="34" charset="0"/>
              </a:rPr>
              <a:t>,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2400" i="1" kern="0" dirty="0" smtClean="0">
                <a:solidFill>
                  <a:srgbClr val="002060"/>
                </a:solidFill>
                <a:latin typeface="Arial Black" pitchFamily="34" charset="0"/>
              </a:rPr>
              <a:t>прибауток, </a:t>
            </a:r>
            <a:r>
              <a:rPr lang="ru-RU" sz="2400" i="1" kern="0" dirty="0" err="1" smtClean="0">
                <a:solidFill>
                  <a:srgbClr val="002060"/>
                </a:solidFill>
                <a:latin typeface="Arial Black" pitchFamily="34" charset="0"/>
              </a:rPr>
              <a:t>закличек</a:t>
            </a:r>
            <a:r>
              <a:rPr lang="ru-RU" sz="2400" i="1" kern="0" dirty="0" smtClean="0">
                <a:solidFill>
                  <a:srgbClr val="002060"/>
                </a:solidFill>
                <a:latin typeface="Arial Black" pitchFamily="34" charset="0"/>
              </a:rPr>
              <a:t>;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ru-RU" sz="2400" i="1" kern="0" dirty="0" smtClean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283" y="4653136"/>
            <a:ext cx="1664312" cy="2165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Арсенал\Desktop\Новая папка\IMG_96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2500306"/>
            <a:ext cx="4000496" cy="2666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337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18721"/>
            <a:ext cx="842493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2400" i="1" kern="0" dirty="0">
                <a:solidFill>
                  <a:srgbClr val="002060"/>
                </a:solidFill>
                <a:latin typeface="Arial Black" pitchFamily="34" charset="0"/>
              </a:rPr>
              <a:t>Консультация для родителей </a:t>
            </a:r>
          </a:p>
          <a:p>
            <a:pPr>
              <a:spcBef>
                <a:spcPct val="20000"/>
              </a:spcBef>
              <a:defRPr/>
            </a:pPr>
            <a:r>
              <a:rPr lang="ru-RU" sz="2400" i="1" kern="0" dirty="0">
                <a:solidFill>
                  <a:srgbClr val="002060"/>
                </a:solidFill>
                <a:latin typeface="Arial Black" pitchFamily="34" charset="0"/>
              </a:rPr>
              <a:t>  </a:t>
            </a:r>
            <a:r>
              <a:rPr lang="ru-RU" sz="2400" i="1" kern="0" dirty="0" smtClean="0">
                <a:solidFill>
                  <a:srgbClr val="002060"/>
                </a:solidFill>
                <a:latin typeface="Arial Black" pitchFamily="34" charset="0"/>
              </a:rPr>
              <a:t>           </a:t>
            </a:r>
            <a:r>
              <a:rPr lang="ru-RU" sz="2400" i="1" kern="0" dirty="0">
                <a:solidFill>
                  <a:srgbClr val="002060"/>
                </a:solidFill>
                <a:latin typeface="Arial Black" pitchFamily="34" charset="0"/>
              </a:rPr>
              <a:t>«Баю – </a:t>
            </a:r>
            <a:r>
              <a:rPr lang="ru-RU" sz="2400" i="1" kern="0" dirty="0" err="1">
                <a:solidFill>
                  <a:srgbClr val="002060"/>
                </a:solidFill>
                <a:latin typeface="Arial Black" pitchFamily="34" charset="0"/>
              </a:rPr>
              <a:t>баюшки</a:t>
            </a:r>
            <a:r>
              <a:rPr lang="ru-RU" sz="2400" i="1" kern="0" dirty="0">
                <a:solidFill>
                  <a:srgbClr val="002060"/>
                </a:solidFill>
                <a:latin typeface="Arial Black" pitchFamily="34" charset="0"/>
              </a:rPr>
              <a:t> – баю</a:t>
            </a:r>
            <a:r>
              <a:rPr lang="ru-RU" sz="2400" i="1" kern="0" dirty="0" smtClean="0">
                <a:solidFill>
                  <a:srgbClr val="002060"/>
                </a:solidFill>
                <a:latin typeface="Arial Black" pitchFamily="34" charset="0"/>
              </a:rPr>
              <a:t>…»;</a:t>
            </a:r>
          </a:p>
          <a:p>
            <a:pPr>
              <a:spcBef>
                <a:spcPct val="20000"/>
              </a:spcBef>
              <a:defRPr/>
            </a:pPr>
            <a:r>
              <a:rPr lang="ru-RU" sz="2400" i="1" kern="0" dirty="0">
                <a:solidFill>
                  <a:srgbClr val="FF0000"/>
                </a:solidFill>
                <a:latin typeface="Arial Black" pitchFamily="34" charset="0"/>
              </a:rPr>
              <a:t>Цель:</a:t>
            </a:r>
            <a:r>
              <a:rPr lang="ru-RU" sz="2400" i="1" kern="0" dirty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i="1" kern="0" dirty="0" smtClean="0">
                <a:solidFill>
                  <a:srgbClr val="00B050"/>
                </a:solidFill>
                <a:latin typeface="Arial Black" pitchFamily="34" charset="0"/>
              </a:rPr>
              <a:t>Формирование представлений  у родителей о ценности колыбельных песен для детей;</a:t>
            </a:r>
            <a:endParaRPr lang="ru-RU" sz="2400" i="1" kern="0" dirty="0">
              <a:solidFill>
                <a:srgbClr val="002060"/>
              </a:solidFill>
              <a:latin typeface="Arial Black" pitchFamily="34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2400" i="1" kern="0" dirty="0" smtClean="0">
                <a:solidFill>
                  <a:srgbClr val="002060"/>
                </a:solidFill>
                <a:latin typeface="Arial Black" pitchFamily="34" charset="0"/>
              </a:rPr>
              <a:t>Проведение </a:t>
            </a:r>
            <a:r>
              <a:rPr lang="ru-RU" sz="2400" i="1" kern="0" dirty="0">
                <a:solidFill>
                  <a:srgbClr val="002060"/>
                </a:solidFill>
                <a:latin typeface="Arial Black" pitchFamily="34" charset="0"/>
              </a:rPr>
              <a:t>мастер-класса «Пальчиковые игры на основе </a:t>
            </a:r>
            <a:r>
              <a:rPr lang="ru-RU" sz="2400" i="1" kern="0" dirty="0" err="1">
                <a:solidFill>
                  <a:srgbClr val="002060"/>
                </a:solidFill>
                <a:latin typeface="Arial Black" pitchFamily="34" charset="0"/>
              </a:rPr>
              <a:t>потешек</a:t>
            </a:r>
            <a:r>
              <a:rPr lang="ru-RU" sz="2400" i="1" kern="0" dirty="0">
                <a:solidFill>
                  <a:srgbClr val="002060"/>
                </a:solidFill>
                <a:latin typeface="Arial Black" pitchFamily="34" charset="0"/>
              </a:rPr>
              <a:t>»;</a:t>
            </a:r>
          </a:p>
          <a:p>
            <a:pPr>
              <a:spcBef>
                <a:spcPct val="20000"/>
              </a:spcBef>
              <a:defRPr/>
            </a:pPr>
            <a:r>
              <a:rPr lang="ru-RU" sz="2400" i="1" kern="0" dirty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sz="2400" i="1" kern="0" dirty="0">
                <a:solidFill>
                  <a:srgbClr val="FF0000"/>
                </a:solidFill>
                <a:latin typeface="Arial Black" pitchFamily="34" charset="0"/>
              </a:rPr>
              <a:t>Цель:</a:t>
            </a:r>
            <a:r>
              <a:rPr lang="ru-RU" sz="2400" i="1" kern="0" dirty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i="1" kern="0" dirty="0" smtClean="0">
                <a:solidFill>
                  <a:srgbClr val="00B050"/>
                </a:solidFill>
                <a:latin typeface="Arial Black" pitchFamily="34" charset="0"/>
              </a:rPr>
              <a:t>Формирование умений использования пальчиковых игр в домашних условиях</a:t>
            </a:r>
            <a:endParaRPr lang="ru-RU" i="1" kern="0" dirty="0">
              <a:solidFill>
                <a:srgbClr val="00B050"/>
              </a:solidFill>
              <a:latin typeface="Arial Black" pitchFamily="34" charset="0"/>
            </a:endParaRPr>
          </a:p>
          <a:p>
            <a:pPr>
              <a:spcBef>
                <a:spcPct val="20000"/>
              </a:spcBef>
              <a:defRPr/>
            </a:pPr>
            <a:endParaRPr lang="ru-RU" sz="2400" i="1" kern="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089" y="4643445"/>
            <a:ext cx="1692911" cy="2214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H:\Новая папка\IMG_11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3143248"/>
            <a:ext cx="3429023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58" y="4000504"/>
            <a:ext cx="3429023" cy="2572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905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67744" y="303582"/>
            <a:ext cx="4748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dirty="0" smtClean="0">
                <a:solidFill>
                  <a:srgbClr val="FF0000"/>
                </a:solidFill>
                <a:latin typeface="Arial Black" pitchFamily="34" charset="0"/>
              </a:rPr>
              <a:t>Зырянова Олеся Юрьевна</a:t>
            </a:r>
            <a:endParaRPr lang="ru-RU" sz="2400" i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836712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 smtClean="0">
                <a:solidFill>
                  <a:srgbClr val="FF0000"/>
                </a:solidFill>
                <a:latin typeface="Arial Black" pitchFamily="34" charset="0"/>
              </a:rPr>
              <a:t>Тема:</a:t>
            </a:r>
            <a:r>
              <a:rPr lang="ru-RU" sz="2400" i="1" dirty="0" smtClean="0">
                <a:solidFill>
                  <a:prstClr val="black"/>
                </a:solidFill>
                <a:latin typeface="Arial Black" pitchFamily="34" charset="0"/>
              </a:rPr>
              <a:t>  </a:t>
            </a:r>
            <a:r>
              <a:rPr lang="ru-RU" sz="2400" i="1" dirty="0" smtClean="0">
                <a:solidFill>
                  <a:srgbClr val="002060"/>
                </a:solidFill>
                <a:latin typeface="Arial Black" pitchFamily="34" charset="0"/>
              </a:rPr>
              <a:t>«Коррекция </a:t>
            </a:r>
            <a:r>
              <a:rPr lang="ru-RU" sz="2400" i="1" dirty="0">
                <a:solidFill>
                  <a:srgbClr val="002060"/>
                </a:solidFill>
                <a:latin typeface="Arial Black" pitchFamily="34" charset="0"/>
              </a:rPr>
              <a:t>звукопроизношения </a:t>
            </a:r>
            <a:endParaRPr lang="ru-RU" sz="2400" i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ru-RU" sz="2400" i="1" dirty="0" smtClean="0">
                <a:solidFill>
                  <a:srgbClr val="002060"/>
                </a:solidFill>
                <a:latin typeface="Arial Black" pitchFamily="34" charset="0"/>
              </a:rPr>
              <a:t>у </a:t>
            </a:r>
            <a:r>
              <a:rPr lang="ru-RU" sz="2400" i="1" dirty="0">
                <a:solidFill>
                  <a:srgbClr val="002060"/>
                </a:solidFill>
                <a:latin typeface="Arial Black" pitchFamily="34" charset="0"/>
              </a:rPr>
              <a:t>детей с ФФНР через использование компьютерных </a:t>
            </a:r>
            <a:r>
              <a:rPr lang="ru-RU" sz="2400" i="1" dirty="0" smtClean="0">
                <a:solidFill>
                  <a:srgbClr val="002060"/>
                </a:solidFill>
                <a:latin typeface="Arial Black" pitchFamily="34" charset="0"/>
              </a:rPr>
              <a:t>игр»</a:t>
            </a:r>
            <a:endParaRPr lang="ru-RU" sz="2400" i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2204864"/>
            <a:ext cx="8712968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srgbClr val="C00000"/>
                </a:solidFill>
                <a:latin typeface="Arial Black" pitchFamily="34" charset="0"/>
                <a:ea typeface="Times New Roman"/>
                <a:cs typeface="Times New Roman"/>
              </a:rPr>
              <a:t>Цель:</a:t>
            </a: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lang="ru-RU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Создание у ребенка более высокой мотивационной готовности к обучению, заинтересованности детей к логопедическим занятиям в современных условиях.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3454234"/>
            <a:ext cx="871296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</a:t>
            </a:r>
            <a:r>
              <a:rPr lang="ru-RU" sz="2000" b="1" i="1" dirty="0" smtClean="0">
                <a:latin typeface="Arial Black" pitchFamily="34" charset="0"/>
                <a:cs typeface="Times New Roman" pitchFamily="18" charset="0"/>
              </a:rPr>
              <a:t>Дети </a:t>
            </a:r>
            <a:r>
              <a:rPr lang="ru-RU" sz="2000" b="1" i="1" dirty="0">
                <a:latin typeface="Arial Black" pitchFamily="34" charset="0"/>
                <a:cs typeface="Times New Roman" pitchFamily="18" charset="0"/>
              </a:rPr>
              <a:t>с удовольствием развивают речевой слух и звукопроизношение с яркими и веселыми героями игр. </a:t>
            </a:r>
            <a:endParaRPr lang="ru-RU" sz="2000" b="1" i="1" dirty="0" smtClean="0">
              <a:latin typeface="Arial Black" pitchFamily="34" charset="0"/>
              <a:cs typeface="Times New Roman" pitchFamily="18" charset="0"/>
            </a:endParaRPr>
          </a:p>
          <a:p>
            <a:r>
              <a:rPr lang="ru-RU" sz="2000" b="1" i="1" dirty="0" smtClean="0">
                <a:latin typeface="Arial Black" pitchFamily="34" charset="0"/>
                <a:cs typeface="Times New Roman" pitchFamily="18" charset="0"/>
              </a:rPr>
              <a:t>В </a:t>
            </a:r>
            <a:r>
              <a:rPr lang="ru-RU" sz="2000" b="1" i="1" dirty="0">
                <a:latin typeface="Arial Black" pitchFamily="34" charset="0"/>
                <a:cs typeface="Times New Roman" pitchFamily="18" charset="0"/>
              </a:rPr>
              <a:t>интересной игре поставленная цель будет достигаться быстрее и эффективнее, ведь в финале ребенка ждет победа. </a:t>
            </a:r>
            <a:r>
              <a:rPr lang="ru-RU" sz="2000" b="1" i="1" dirty="0" smtClean="0">
                <a:latin typeface="Arial Black" pitchFamily="34" charset="0"/>
                <a:cs typeface="Times New Roman" pitchFamily="18" charset="0"/>
              </a:rPr>
              <a:t>      Компьютерные </a:t>
            </a:r>
            <a:r>
              <a:rPr lang="ru-RU" sz="2000" b="1" i="1" dirty="0">
                <a:latin typeface="Arial Black" pitchFamily="34" charset="0"/>
                <a:cs typeface="Times New Roman" pitchFamily="18" charset="0"/>
              </a:rPr>
              <a:t>игры – это отличный стимул для ребенка идти на занятия с радостью, а для логопеда – возможность использовать интерактивное пособие как фрагмент занятия.</a:t>
            </a:r>
          </a:p>
        </p:txBody>
      </p:sp>
    </p:spTree>
    <p:extLst>
      <p:ext uri="{BB962C8B-B14F-4D97-AF65-F5344CB8AC3E}">
        <p14:creationId xmlns:p14="http://schemas.microsoft.com/office/powerpoint/2010/main" val="382553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b="1" i="1" dirty="0" smtClean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  <a:t>Для коррекции звукопроизношения у детей в фонетико-фонематическим недоразвитием речи мною применяются следующие компьютерные игры и программы:</a:t>
            </a:r>
            <a:endParaRPr lang="ru-RU" sz="2000" b="1" i="1" dirty="0">
              <a:solidFill>
                <a:srgbClr val="0070C0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Логопедическая коррекционная программа </a:t>
            </a:r>
          </a:p>
          <a:p>
            <a:pPr algn="ctr"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«Игры для Тигры» </a:t>
            </a: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 smtClean="0"/>
          </a:p>
          <a:p>
            <a:endParaRPr lang="ru-RU" sz="2000" dirty="0" smtClean="0"/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b="1" i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Программа предназначена для коррекции общего недоразвития речи у детей старшего дошкольного возраста, позволяет эффективно работать над формированием: просодических компонентов речи; правильного произношения звуков; фонематических процессов; лексико-грамматических средств языка.</a:t>
            </a:r>
          </a:p>
          <a:p>
            <a:endParaRPr lang="ru-RU" dirty="0"/>
          </a:p>
        </p:txBody>
      </p:sp>
      <p:pic>
        <p:nvPicPr>
          <p:cNvPr id="1026" name="Picture 2" descr="E:\Зырянова О.Ю\самообразование\Безымянный 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2071678"/>
            <a:ext cx="2428892" cy="1826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E:\Зырянова О.Ю\самообразование\Безымянный 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7554" y="2071678"/>
            <a:ext cx="2437822" cy="178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E:\Зырянова О.Ю\самообразование\Безымянный 6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00760" y="2143116"/>
            <a:ext cx="2340826" cy="1714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336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54230"/>
          </a:xfrm>
        </p:spPr>
        <p:txBody>
          <a:bodyPr>
            <a:normAutofit fontScale="90000"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Набор анимационных игр «Звуковой калейдоскоп»</a:t>
            </a:r>
            <a:r>
              <a:rPr lang="ru-RU" sz="2400" i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400" i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  <a:t>11 игр направлены на развитие фонематического слуха у детей. Дошкольники учатся: выделять ударный гласный звук в словах; определять место звука в слове; анализировать звуковой состав слова; соотносить звук и букву; находить заданный звук в слове</a:t>
            </a:r>
            <a:endParaRPr lang="ru-RU" sz="2000" b="1" i="1" dirty="0">
              <a:solidFill>
                <a:srgbClr val="0070C0"/>
              </a:solidFill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2050" name="Picture 2" descr="E:\Зырянова О.Ю\самообразование\Безымянный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810377"/>
            <a:ext cx="2941106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E:\Зырянова О.Ю\самообразование\митпрор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9992" y="2643182"/>
            <a:ext cx="4204538" cy="321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346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360" y="28909"/>
            <a:ext cx="8435280" cy="1143000"/>
          </a:xfrm>
        </p:spPr>
        <p:txBody>
          <a:bodyPr>
            <a:normAutofit fontScale="90000"/>
          </a:bodyPr>
          <a:lstStyle/>
          <a:p>
            <a:r>
              <a:rPr lang="ru-RU" sz="2000" i="1" dirty="0" smtClean="0">
                <a:latin typeface="Arial Black" pitchFamily="34" charset="0"/>
              </a:rPr>
              <a:t>       </a:t>
            </a:r>
            <a:r>
              <a:rPr lang="ru-RU" sz="2700" b="1" i="1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Самостоятельно созданные </a:t>
            </a:r>
            <a:br>
              <a:rPr lang="ru-RU" sz="2700" b="1" i="1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700" b="1" i="1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компьютерные игры</a:t>
            </a:r>
            <a:r>
              <a:rPr lang="ru-RU" sz="2700" b="1" i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:</a:t>
            </a:r>
            <a:r>
              <a:rPr lang="ru-RU" sz="2700" b="1" i="1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700" b="1" i="1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</a:br>
            <a:endParaRPr lang="ru-RU" sz="2200" i="1" dirty="0">
              <a:solidFill>
                <a:schemeClr val="accent4">
                  <a:lumMod val="75000"/>
                </a:schemeClr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1460" y="4052072"/>
            <a:ext cx="8401080" cy="2500330"/>
          </a:xfrm>
        </p:spPr>
        <p:txBody>
          <a:bodyPr>
            <a:normAutofit fontScale="77500" lnSpcReduction="20000"/>
          </a:bodyPr>
          <a:lstStyle/>
          <a:p>
            <a:pPr lvl="0">
              <a:buNone/>
            </a:pPr>
            <a:r>
              <a:rPr lang="ru-RU" sz="2300" b="1" i="1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Игры направлены на:</a:t>
            </a:r>
          </a:p>
          <a:p>
            <a:pPr lvl="0"/>
            <a:r>
              <a:rPr lang="ru-RU" sz="2400" b="1" i="1" dirty="0" smtClean="0">
                <a:solidFill>
                  <a:srgbClr val="0070C0"/>
                </a:solidFill>
                <a:latin typeface="Arial Black" pitchFamily="34" charset="0"/>
              </a:rPr>
              <a:t>Развитие фонематического слуха: умение определять заданный звук из состава слова;</a:t>
            </a:r>
          </a:p>
          <a:p>
            <a:pPr lvl="0"/>
            <a:r>
              <a:rPr lang="ru-RU" sz="2400" b="1" i="1" dirty="0" smtClean="0">
                <a:solidFill>
                  <a:srgbClr val="0070C0"/>
                </a:solidFill>
                <a:latin typeface="Arial Black" pitchFamily="34" charset="0"/>
              </a:rPr>
              <a:t>Автоматизация заданного звука в словах;</a:t>
            </a:r>
          </a:p>
          <a:p>
            <a:pPr lvl="0"/>
            <a:r>
              <a:rPr lang="ru-RU" sz="2400" b="1" i="1" dirty="0" smtClean="0">
                <a:solidFill>
                  <a:srgbClr val="0070C0"/>
                </a:solidFill>
                <a:latin typeface="Arial Black" pitchFamily="34" charset="0"/>
              </a:rPr>
              <a:t>Развитие психических процессов: внимания, воображения, восприятия, памяти;</a:t>
            </a:r>
          </a:p>
          <a:p>
            <a:pPr lvl="0"/>
            <a:r>
              <a:rPr lang="ru-RU" sz="2400" b="1" i="1" dirty="0" smtClean="0">
                <a:solidFill>
                  <a:srgbClr val="0070C0"/>
                </a:solidFill>
                <a:latin typeface="Arial Black" pitchFamily="34" charset="0"/>
              </a:rPr>
              <a:t>Активизация словаря;</a:t>
            </a:r>
          </a:p>
          <a:p>
            <a:pPr lvl="0"/>
            <a:r>
              <a:rPr lang="ru-RU" sz="2400" b="1" i="1" dirty="0" smtClean="0">
                <a:solidFill>
                  <a:srgbClr val="0070C0"/>
                </a:solidFill>
                <a:latin typeface="Arial Black" pitchFamily="34" charset="0"/>
              </a:rPr>
              <a:t>Совершенствование навыков пространственной ориентировки, развитие точности движения рук.</a:t>
            </a:r>
          </a:p>
        </p:txBody>
      </p:sp>
      <p:pic>
        <p:nvPicPr>
          <p:cNvPr id="3074" name="Picture 2" descr="E:\Зырянова О.Ю\самообразование\Безымянный 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452" y="1556791"/>
            <a:ext cx="3653162" cy="2336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E:\Зырянова О.Ю\самообразование\Безымянный 3.png"/>
          <p:cNvPicPr>
            <a:picLocks noChangeAspect="1" noChangeArrowheads="1"/>
          </p:cNvPicPr>
          <p:nvPr/>
        </p:nvPicPr>
        <p:blipFill rotWithShape="1">
          <a:blip r:embed="rId4"/>
          <a:srcRect b="3968"/>
          <a:stretch/>
        </p:blipFill>
        <p:spPr bwMode="auto">
          <a:xfrm>
            <a:off x="5292080" y="1412776"/>
            <a:ext cx="3357586" cy="2639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63383" y="1047410"/>
            <a:ext cx="4793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rgbClr val="002060"/>
                </a:solidFill>
                <a:latin typeface="Arial Black" pitchFamily="34" charset="0"/>
              </a:rPr>
              <a:t>«Свинка </a:t>
            </a:r>
            <a:r>
              <a:rPr lang="ru-RU" i="1" dirty="0" err="1" smtClean="0">
                <a:solidFill>
                  <a:srgbClr val="002060"/>
                </a:solidFill>
                <a:latin typeface="Arial Black" pitchFamily="34" charset="0"/>
              </a:rPr>
              <a:t>Пеппа</a:t>
            </a:r>
            <a:r>
              <a:rPr lang="ru-RU" i="1" dirty="0" smtClean="0">
                <a:solidFill>
                  <a:srgbClr val="002060"/>
                </a:solidFill>
                <a:latin typeface="Arial Black" pitchFamily="34" charset="0"/>
              </a:rPr>
              <a:t> собирает игрушки»</a:t>
            </a:r>
            <a:endParaRPr lang="ru-RU" i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14384" y="1033943"/>
            <a:ext cx="2912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rgbClr val="002060"/>
                </a:solidFill>
                <a:latin typeface="Arial Black" pitchFamily="34" charset="0"/>
              </a:rPr>
              <a:t>«Сказочная поляна»</a:t>
            </a:r>
            <a:endParaRPr lang="ru-RU" i="1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1299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854"/>
            <a:ext cx="8229600" cy="1082660"/>
          </a:xfrm>
        </p:spPr>
        <p:txBody>
          <a:bodyPr>
            <a:normAutofit/>
          </a:bodyPr>
          <a:lstStyle/>
          <a:p>
            <a:r>
              <a:rPr lang="ru-RU" sz="2800" i="1" dirty="0" smtClean="0">
                <a:solidFill>
                  <a:srgbClr val="C00000"/>
                </a:solidFill>
                <a:latin typeface="Arial Black" pitchFamily="34" charset="0"/>
              </a:rPr>
              <a:t>Мои выводы:</a:t>
            </a:r>
            <a:endParaRPr lang="ru-RU" sz="2800" i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43930"/>
            <a:ext cx="8229600" cy="4968552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1800" i="1" dirty="0" smtClean="0">
                <a:solidFill>
                  <a:srgbClr val="FF0000"/>
                </a:solidFill>
                <a:latin typeface="Arial Black" pitchFamily="34" charset="0"/>
              </a:rPr>
              <a:t>          </a:t>
            </a:r>
            <a:r>
              <a:rPr lang="ru-RU" sz="1800" b="1" i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Применение компьютера позволили выявить, что по сравнению с традиционными формами обучения дошкольников компьютер обладает рядом преимуществ:</a:t>
            </a:r>
          </a:p>
          <a:p>
            <a:pPr algn="just">
              <a:buNone/>
            </a:pPr>
            <a:r>
              <a:rPr lang="ru-RU" sz="1800" b="1" i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 </a:t>
            </a:r>
          </a:p>
          <a:p>
            <a:pPr lvl="0" algn="just"/>
            <a:r>
              <a:rPr lang="ru-RU" sz="1800" b="1" i="1" dirty="0" smtClean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  <a:t>    Предъявление информации на экране компьютера в игровой форме вызывает у детей огромный интерес к деятельности с ним; </a:t>
            </a:r>
          </a:p>
          <a:p>
            <a:pPr lvl="0" algn="just"/>
            <a:r>
              <a:rPr lang="ru-RU" sz="1800" b="1" i="1" dirty="0" smtClean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  <a:t>    </a:t>
            </a:r>
            <a:r>
              <a:rPr lang="ru-RU" sz="1800" b="1" i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Компьютер несёт в себе образный тип информации, понятный детям, которые пока в совершенстве не владеют техникой чтения и письма; </a:t>
            </a:r>
          </a:p>
          <a:p>
            <a:pPr lvl="0" algn="just"/>
            <a:r>
              <a:rPr lang="ru-RU" sz="1800" b="1" i="1" dirty="0" smtClean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  <a:t>    Это отличное средство поддержания задач обучения, т.к. проблемные задачи, поощрение ребенка при их правильном решении самим компьютером, является стимулом познавательной активности детей;</a:t>
            </a:r>
          </a:p>
          <a:p>
            <a:pPr lvl="0" algn="just"/>
            <a:r>
              <a:rPr lang="ru-RU" sz="1800" b="1" i="1" dirty="0" smtClean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  <a:t>    </a:t>
            </a:r>
            <a:r>
              <a:rPr lang="ru-RU" sz="1800" b="1" i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Компьютер предоставляет возможность индивидуализации обучения;</a:t>
            </a:r>
          </a:p>
          <a:p>
            <a:pPr lvl="0" algn="just"/>
            <a:r>
              <a:rPr lang="ru-RU" sz="1800" b="1" i="1" dirty="0" smtClean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  <a:t>    Компьютер очень «терпелив», никогда не ругает ребенка за ошибки, а ждет пока он сам исправит их.</a:t>
            </a:r>
          </a:p>
          <a:p>
            <a:endParaRPr lang="ru-RU" sz="1800" b="1" i="1" dirty="0">
              <a:solidFill>
                <a:srgbClr val="0070C0"/>
              </a:solidFill>
              <a:latin typeface="Arial Black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0958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79712" y="303581"/>
            <a:ext cx="5359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dirty="0" smtClean="0">
                <a:solidFill>
                  <a:srgbClr val="FF0000"/>
                </a:solidFill>
                <a:latin typeface="Arial Black" pitchFamily="34" charset="0"/>
              </a:rPr>
              <a:t>Забелина Ирина Михайловна</a:t>
            </a:r>
            <a:endParaRPr lang="ru-RU" sz="2400" i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836712"/>
            <a:ext cx="8496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 smtClean="0">
                <a:solidFill>
                  <a:srgbClr val="FF0000"/>
                </a:solidFill>
                <a:latin typeface="Arial Black" pitchFamily="34" charset="0"/>
              </a:rPr>
              <a:t>Тема:</a:t>
            </a:r>
            <a:r>
              <a:rPr lang="ru-RU" sz="2400" i="1" dirty="0" smtClean="0">
                <a:solidFill>
                  <a:prstClr val="black"/>
                </a:solidFill>
                <a:latin typeface="Arial Black" pitchFamily="34" charset="0"/>
              </a:rPr>
              <a:t>  </a:t>
            </a:r>
            <a:r>
              <a:rPr lang="ru-RU" sz="2400" i="1" dirty="0">
                <a:solidFill>
                  <a:srgbClr val="002060"/>
                </a:solidFill>
                <a:latin typeface="Arial Black" pitchFamily="34" charset="0"/>
              </a:rPr>
              <a:t>«Составление  рассказа по картине»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556792"/>
            <a:ext cx="8712968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srgbClr val="C00000"/>
                </a:solidFill>
                <a:latin typeface="Arial Black" pitchFamily="34" charset="0"/>
                <a:ea typeface="Times New Roman"/>
                <a:cs typeface="Times New Roman"/>
              </a:rPr>
              <a:t>Цель:</a:t>
            </a: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lang="ru-RU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- повышение теоретического уровня, профессионального мастерства и компетентности.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0263" y="4149080"/>
            <a:ext cx="87129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Актуальность:</a:t>
            </a:r>
            <a:endParaRPr lang="ru-RU" sz="2000" b="1" i="1" dirty="0">
              <a:solidFill>
                <a:prstClr val="black"/>
              </a:solidFill>
              <a:latin typeface="Arial Black" pitchFamily="34" charset="0"/>
              <a:cs typeface="Times New Roman" pitchFamily="18" charset="0"/>
            </a:endParaRPr>
          </a:p>
          <a:p>
            <a:pPr algn="just"/>
            <a:r>
              <a:rPr lang="ru-RU" sz="2000" b="1" i="1" dirty="0" smtClean="0">
                <a:solidFill>
                  <a:prstClr val="black"/>
                </a:solidFill>
                <a:latin typeface="Arial Black" pitchFamily="34" charset="0"/>
                <a:cs typeface="Times New Roman" pitchFamily="18" charset="0"/>
              </a:rPr>
              <a:t>   В </a:t>
            </a:r>
            <a:r>
              <a:rPr lang="ru-RU" sz="2000" b="1" i="1" dirty="0">
                <a:solidFill>
                  <a:prstClr val="black"/>
                </a:solidFill>
                <a:latin typeface="Arial Black" pitchFamily="34" charset="0"/>
                <a:cs typeface="Times New Roman" pitchFamily="18" charset="0"/>
              </a:rPr>
              <a:t>настоящее время в связи с вступлением ФГОС, особую актуальность приобретает проблема развития речи детей дошкольного возраста</a:t>
            </a:r>
            <a:r>
              <a:rPr lang="ru-RU" sz="2000" b="1" i="1" dirty="0" smtClean="0">
                <a:solidFill>
                  <a:prstClr val="black"/>
                </a:solidFill>
                <a:latin typeface="Arial Black" pitchFamily="34" charset="0"/>
                <a:cs typeface="Times New Roman" pitchFamily="18" charset="0"/>
              </a:rPr>
              <a:t>. Обучение </a:t>
            </a:r>
            <a:r>
              <a:rPr lang="ru-RU" sz="2000" b="1" i="1" dirty="0">
                <a:solidFill>
                  <a:prstClr val="black"/>
                </a:solidFill>
                <a:latin typeface="Arial Black" pitchFamily="34" charset="0"/>
                <a:cs typeface="Times New Roman" pitchFamily="18" charset="0"/>
              </a:rPr>
              <a:t>детей рассказыванию по картине является одним из направлений работы по формированию связной речи.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08112" y="2286222"/>
            <a:ext cx="846834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Arial Black" pitchFamily="34" charset="0"/>
                <a:ea typeface="Times New Roman"/>
                <a:cs typeface="Times New Roman"/>
              </a:rPr>
              <a:t>Задачи:</a:t>
            </a:r>
            <a:r>
              <a:rPr lang="en-US" dirty="0"/>
              <a:t> </a:t>
            </a:r>
            <a:endParaRPr lang="ru-RU" dirty="0" smtClean="0"/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воспитывать у детей интерес к составлению рассказов по картинам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;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учить правильно понимать их содержание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формировать умение связно, последовательно описывать изображенное; активизировать и расширять словарный запас;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- учить грамматически правильно строить речь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49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3648" y="303581"/>
            <a:ext cx="67714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dirty="0" err="1" smtClean="0">
                <a:solidFill>
                  <a:srgbClr val="FF0000"/>
                </a:solidFill>
                <a:latin typeface="Arial Black" pitchFamily="34" charset="0"/>
              </a:rPr>
              <a:t>Зрожевская</a:t>
            </a:r>
            <a:r>
              <a:rPr lang="ru-RU" sz="2400" i="1" dirty="0" smtClean="0">
                <a:solidFill>
                  <a:srgbClr val="FF0000"/>
                </a:solidFill>
                <a:latin typeface="Arial Black" pitchFamily="34" charset="0"/>
              </a:rPr>
              <a:t> Надежда Александровна</a:t>
            </a:r>
            <a:endParaRPr lang="ru-RU" sz="2400" i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836712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 smtClean="0">
                <a:solidFill>
                  <a:srgbClr val="FF0000"/>
                </a:solidFill>
                <a:latin typeface="Arial Black" pitchFamily="34" charset="0"/>
              </a:rPr>
              <a:t>Тема:</a:t>
            </a:r>
            <a:r>
              <a:rPr lang="ru-RU" sz="2400" i="1" dirty="0" smtClean="0">
                <a:solidFill>
                  <a:prstClr val="black"/>
                </a:solidFill>
                <a:latin typeface="Arial Black" pitchFamily="34" charset="0"/>
              </a:rPr>
              <a:t>  </a:t>
            </a:r>
            <a:r>
              <a:rPr lang="ru-RU" sz="2400" i="1" dirty="0" smtClean="0">
                <a:solidFill>
                  <a:srgbClr val="002060"/>
                </a:solidFill>
                <a:latin typeface="Arial Black" pitchFamily="34" charset="0"/>
              </a:rPr>
              <a:t>«Использование сюжетно – ролевых игр как средство речевого развития детей»</a:t>
            </a:r>
            <a:endParaRPr lang="ru-RU" sz="2400" i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763688"/>
            <a:ext cx="8712968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srgbClr val="C00000"/>
                </a:solidFill>
                <a:latin typeface="Arial Black" pitchFamily="34" charset="0"/>
                <a:ea typeface="Times New Roman"/>
                <a:cs typeface="Times New Roman"/>
              </a:rPr>
              <a:t>Цель:</a:t>
            </a: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lang="ru-RU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ru-RU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Изучение особенностей развития речи детей  дошкольного возраста и процесс развития детей в игровой деятельности.</a:t>
            </a:r>
            <a:endParaRPr lang="ru-RU" b="1" dirty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4398" y="4619744"/>
            <a:ext cx="87129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Актуальность:</a:t>
            </a:r>
            <a:endParaRPr lang="ru-RU" sz="2000" b="1" i="1" dirty="0">
              <a:solidFill>
                <a:prstClr val="black"/>
              </a:solidFill>
              <a:latin typeface="Arial Black" pitchFamily="34" charset="0"/>
              <a:cs typeface="Times New Roman" pitchFamily="18" charset="0"/>
            </a:endParaRPr>
          </a:p>
          <a:p>
            <a:pPr algn="just"/>
            <a:r>
              <a:rPr lang="ru-RU" sz="2000" b="1" i="1" dirty="0" smtClean="0">
                <a:solidFill>
                  <a:prstClr val="black"/>
                </a:solidFill>
                <a:latin typeface="Arial Black" pitchFamily="34" charset="0"/>
                <a:cs typeface="Times New Roman" pitchFamily="18" charset="0"/>
              </a:rPr>
              <a:t>   В </a:t>
            </a:r>
            <a:r>
              <a:rPr lang="ru-RU" sz="2000" b="1" i="1" dirty="0">
                <a:solidFill>
                  <a:prstClr val="black"/>
                </a:solidFill>
                <a:latin typeface="Arial Black" pitchFamily="34" charset="0"/>
                <a:cs typeface="Times New Roman" pitchFamily="18" charset="0"/>
              </a:rPr>
              <a:t>настоящее время в связи с вступлением ФГОС, особую актуальность приобретает проблема развития речи детей дошкольного возраста</a:t>
            </a:r>
            <a:r>
              <a:rPr lang="ru-RU" sz="2000" b="1" i="1" dirty="0" smtClean="0">
                <a:solidFill>
                  <a:prstClr val="black"/>
                </a:solidFill>
                <a:latin typeface="Arial Black" pitchFamily="34" charset="0"/>
                <a:cs typeface="Times New Roman" pitchFamily="18" charset="0"/>
              </a:rPr>
              <a:t>. Обучение </a:t>
            </a:r>
            <a:r>
              <a:rPr lang="ru-RU" sz="2000" b="1" i="1" dirty="0">
                <a:solidFill>
                  <a:prstClr val="black"/>
                </a:solidFill>
                <a:latin typeface="Arial Black" pitchFamily="34" charset="0"/>
                <a:cs typeface="Times New Roman" pitchFamily="18" charset="0"/>
              </a:rPr>
              <a:t>детей рассказыванию по картине является одним из направлений работы по формированию связной речи.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08112" y="2492896"/>
            <a:ext cx="84683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Arial Black" pitchFamily="34" charset="0"/>
                <a:ea typeface="Times New Roman"/>
                <a:cs typeface="Times New Roman"/>
              </a:rPr>
              <a:t>Задачи:</a:t>
            </a:r>
            <a:r>
              <a:rPr lang="en-US" dirty="0"/>
              <a:t> </a:t>
            </a:r>
            <a:endParaRPr lang="ru-RU" dirty="0" smtClean="0"/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воспитывать у детей интерес к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сюжетно – ролевым играм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учить правильно понимать их содержание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развивать связную диалогическую речь, умение слушать собеседника и общаться в паре, в группе;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активизировать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и расширять словарный запас;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- учить грамматически правильно строить речь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74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5031217"/>
              </p:ext>
            </p:extLst>
          </p:nvPr>
        </p:nvGraphicFramePr>
        <p:xfrm>
          <a:off x="251520" y="432409"/>
          <a:ext cx="8712968" cy="6310893"/>
        </p:xfrm>
        <a:graphic>
          <a:graphicData uri="http://schemas.openxmlformats.org/drawingml/2006/table">
            <a:tbl>
              <a:tblPr firstRow="1" firstCol="1" bandRow="1"/>
              <a:tblGrid>
                <a:gridCol w="427194"/>
                <a:gridCol w="2789522"/>
                <a:gridCol w="1995033"/>
                <a:gridCol w="3501219"/>
              </a:tblGrid>
              <a:tr h="1818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№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382" marR="28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Ф.И.О. педагога 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382" marR="28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Сроки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382" marR="28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Конечный результат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382" marR="28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28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382" marR="28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Аксенова Е.В.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382" marR="28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Октябрь – апрель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382" marR="28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 Составление картотеки </a:t>
                      </a:r>
                      <a:r>
                        <a:rPr lang="ru-RU" sz="1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мнемотаблиц</a:t>
                      </a: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по разучиванию  стихов в разрезанном виде.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2. Разработка </a:t>
                      </a:r>
                      <a:r>
                        <a:rPr lang="ru-RU" sz="1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мнемотаблиц</a:t>
                      </a: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по составлению связного рассказа о временах года.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 </a:t>
                      </a: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Презентация – отчет о проделанной работе за учебный год;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382" marR="28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73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2.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382" marR="28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Зырянова О.Ю.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382" marR="28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 Составление картотеки игр.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2. Анализ – презентация о проделанной работе за учебный год.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382" marR="28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86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3.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382" marR="28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Митрохина Е.Л.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382" marR="28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 Отчеты о проделанной работе по развитию связной речи: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а) на родительском собрании;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б) на МО;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2. Создание электронной копилки </a:t>
                      </a:r>
                      <a:r>
                        <a:rPr lang="ru-RU" sz="1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мнемотаблиц</a:t>
                      </a: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по лексическим темам;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3. Создание электронной копилки презентаций по лексическим темам;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4. Подборка памяток, буклетов, папок – передвижек  для родителей по развитию речи у детей; 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382" marR="28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99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4.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382" marR="28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Киселева А.В.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382" marR="28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382" marR="28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73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5.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382" marR="28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Зрожевская Н.А.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382" marR="28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 Создание картотеки по проведению сюжетно – ролевых игр;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2. Презентация – отчет о проделанной работе за учебный год;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382" marR="28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53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6.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382" marR="28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Коновалова М.Л.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382" marR="28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 Картотека игр по развитию речи;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2. Анализ – презентация о проделанной работе за учебный год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382" marR="28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3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7.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382" marR="28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Абрамова И.А.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382" marR="28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382" marR="28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Составление картотеки игр по развитию речи.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Изготовление памяток по проведению пальчиковых игр.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382" marR="28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123728" y="-3861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Форма отчетности по теме самообразования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68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3648" y="303581"/>
            <a:ext cx="5198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dirty="0" smtClean="0">
                <a:solidFill>
                  <a:srgbClr val="FF0000"/>
                </a:solidFill>
                <a:latin typeface="Arial Black" pitchFamily="34" charset="0"/>
              </a:rPr>
              <a:t>Киселева Алена Витальевна</a:t>
            </a:r>
            <a:endParaRPr lang="ru-RU" sz="2400" i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836712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 smtClean="0">
                <a:solidFill>
                  <a:srgbClr val="FF0000"/>
                </a:solidFill>
                <a:latin typeface="Arial Black" pitchFamily="34" charset="0"/>
              </a:rPr>
              <a:t>Тема:</a:t>
            </a:r>
            <a:r>
              <a:rPr lang="ru-RU" sz="2400" i="1" dirty="0" smtClean="0">
                <a:solidFill>
                  <a:prstClr val="black"/>
                </a:solidFill>
                <a:latin typeface="Arial Black" pitchFamily="34" charset="0"/>
              </a:rPr>
              <a:t>  </a:t>
            </a:r>
            <a:r>
              <a:rPr lang="ru-RU" sz="2400" i="1" dirty="0" smtClean="0">
                <a:solidFill>
                  <a:srgbClr val="002060"/>
                </a:solidFill>
                <a:latin typeface="Arial Black" pitchFamily="34" charset="0"/>
              </a:rPr>
              <a:t>«Развитие  речи посредствам творческого рассказывания»</a:t>
            </a:r>
            <a:endParaRPr lang="ru-RU" sz="2400" i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763688"/>
            <a:ext cx="8712968" cy="1150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b="1" i="1" dirty="0" smtClean="0">
              <a:solidFill>
                <a:srgbClr val="C00000"/>
              </a:solidFill>
              <a:latin typeface="Arial Black" pitchFamily="34" charset="0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i="1" dirty="0" smtClean="0">
                <a:solidFill>
                  <a:srgbClr val="C00000"/>
                </a:solidFill>
                <a:latin typeface="Arial Black" pitchFamily="34" charset="0"/>
                <a:ea typeface="Times New Roman"/>
                <a:cs typeface="Times New Roman"/>
              </a:rPr>
              <a:t>Цель</a:t>
            </a:r>
            <a:r>
              <a:rPr lang="ru-RU" b="1" i="1" dirty="0">
                <a:solidFill>
                  <a:srgbClr val="C00000"/>
                </a:solidFill>
                <a:latin typeface="Arial Black" pitchFamily="34" charset="0"/>
                <a:ea typeface="Times New Roman"/>
                <a:cs typeface="Times New Roman"/>
              </a:rPr>
              <a:t>:</a:t>
            </a: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lang="ru-RU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ru-RU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Изучение особенностей развития речи детей  дошкольного возраста и процесс развития детей в игровой деятельности.</a:t>
            </a:r>
            <a:endParaRPr lang="ru-RU" b="1" dirty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8112" y="2492896"/>
            <a:ext cx="846834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i="1" dirty="0" smtClean="0">
              <a:solidFill>
                <a:srgbClr val="C00000"/>
              </a:solidFill>
              <a:latin typeface="Arial Black" pitchFamily="34" charset="0"/>
              <a:ea typeface="Times New Roman"/>
              <a:cs typeface="Times New Roman"/>
            </a:endParaRPr>
          </a:p>
          <a:p>
            <a:endParaRPr lang="ru-RU" b="1" i="1" dirty="0">
              <a:solidFill>
                <a:srgbClr val="C00000"/>
              </a:solidFill>
              <a:latin typeface="Arial Black" pitchFamily="34" charset="0"/>
              <a:ea typeface="Times New Roman"/>
              <a:cs typeface="Times New Roman"/>
            </a:endParaRPr>
          </a:p>
          <a:p>
            <a:endParaRPr lang="ru-RU" b="1" i="1" dirty="0" smtClean="0">
              <a:solidFill>
                <a:srgbClr val="C00000"/>
              </a:solidFill>
              <a:latin typeface="Arial Black" pitchFamily="34" charset="0"/>
              <a:ea typeface="Times New Roman"/>
              <a:cs typeface="Times New Roman"/>
            </a:endParaRPr>
          </a:p>
          <a:p>
            <a:r>
              <a:rPr lang="ru-RU" b="1" i="1" dirty="0" smtClean="0">
                <a:solidFill>
                  <a:srgbClr val="C00000"/>
                </a:solidFill>
                <a:latin typeface="Arial Black" pitchFamily="34" charset="0"/>
                <a:ea typeface="Times New Roman"/>
                <a:cs typeface="Times New Roman"/>
              </a:rPr>
              <a:t>Задачи:</a:t>
            </a:r>
            <a:r>
              <a:rPr lang="en-US" dirty="0"/>
              <a:t> </a:t>
            </a:r>
            <a:endParaRPr lang="ru-RU" dirty="0" smtClean="0"/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Продолжать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учить детей использовать в речи распространенные предложения.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Продолжать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работу над интонационной выразительностью речи: учить передавать интонацию удивления, радости, испуга, печали.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Развивать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умение рассказывать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сказки и рассказы, придумывать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их самостоятельно, развивать устойчивый интерес к речевому творчеству. Развивать интерес от данного вида деятельности.</a:t>
            </a: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04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5516" y="116632"/>
            <a:ext cx="8712968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Приёмы :</a:t>
            </a:r>
          </a:p>
          <a:p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Оживление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– этот прием очень эффективен в работе с детьми дошкольного возраста по речевому творчеству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Составление плакатов-схем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на стену по темам недели:  животные жарких стран,  средства массовой информации и интернет; почта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с/р/и «Города»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- участвуют от 12-18 детей, сами придумывают сюжет и роли, проигрывают диалоги до конца (межпланетная станция, город инопланетян, на ферме, заботы лесника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);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льбом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– животные жарких стран – </a:t>
            </a: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расркаску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оформили, вырезали, придумали рассказ про кенгуру, попугая ара, крокодила, коалу, пантеру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.          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Цветные слова и предложения </a:t>
            </a:r>
            <a:endParaRPr lang="ru-RU" sz="20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>
                <a:solidFill>
                  <a:srgbClr val="C00000"/>
                </a:solidFill>
                <a:latin typeface="Times New Roman"/>
                <a:ea typeface="Times New Roman"/>
              </a:rPr>
              <a:t>Использование сюжетных картин в качестве наглядной опоры </a:t>
            </a:r>
            <a:r>
              <a:rPr lang="ru-RU" sz="2000" b="1" i="1" dirty="0" smtClean="0">
                <a:solidFill>
                  <a:srgbClr val="0070C0"/>
                </a:solidFill>
                <a:latin typeface="Times New Roman"/>
                <a:ea typeface="Times New Roman"/>
              </a:rPr>
              <a:t>(10 видов творческого рассказывания)</a:t>
            </a:r>
            <a:endParaRPr lang="ru-RU" sz="20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i="1" dirty="0" smtClean="0"/>
              <a:t>+</a:t>
            </a:r>
          </a:p>
          <a:p>
            <a:pPr algn="just"/>
            <a:r>
              <a:rPr lang="ru-RU" sz="2000" b="1" i="1" dirty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Т</a:t>
            </a:r>
            <a:r>
              <a:rPr lang="ru-RU" sz="2000" b="1" i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ехнологии:</a:t>
            </a:r>
            <a:endParaRPr lang="ru-RU" sz="2000" i="1" dirty="0"/>
          </a:p>
          <a:p>
            <a:pPr algn="just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Большой круг»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- максимальное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раскрытие потенциала (придумывание рассказа, сказки, обсуждение темы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ru-RU" sz="2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«Фото-кейс»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фотосюжет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– письмо Деду – реальное событие – написание письма; дети обсуждают проблему или предложение и принимают оптимальное решение; учатся анализировать, опираясь на свой опыт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7214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688" y="1052736"/>
            <a:ext cx="5918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dirty="0" smtClean="0">
                <a:solidFill>
                  <a:srgbClr val="FF0000"/>
                </a:solidFill>
                <a:latin typeface="Arial Black" pitchFamily="34" charset="0"/>
              </a:rPr>
              <a:t>Коновалова Марина Леонидовна</a:t>
            </a:r>
            <a:endParaRPr lang="ru-RU" sz="2400" i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2420888"/>
            <a:ext cx="8496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 smtClean="0">
                <a:solidFill>
                  <a:srgbClr val="FF0000"/>
                </a:solidFill>
                <a:latin typeface="Arial Black" pitchFamily="34" charset="0"/>
              </a:rPr>
              <a:t>Тема:</a:t>
            </a:r>
            <a:r>
              <a:rPr lang="ru-RU" sz="2400" i="1" dirty="0" smtClean="0">
                <a:solidFill>
                  <a:prstClr val="black"/>
                </a:solidFill>
                <a:latin typeface="Arial Black" pitchFamily="34" charset="0"/>
              </a:rPr>
              <a:t>  </a:t>
            </a:r>
            <a:r>
              <a:rPr lang="ru-RU" sz="2400" i="1" dirty="0">
                <a:solidFill>
                  <a:srgbClr val="002060"/>
                </a:solidFill>
                <a:latin typeface="Arial Black" pitchFamily="34" charset="0"/>
              </a:rPr>
              <a:t>«Активизация речи детей 2-3 </a:t>
            </a:r>
            <a:r>
              <a:rPr lang="ru-RU" sz="2400" i="1" dirty="0" smtClean="0">
                <a:solidFill>
                  <a:srgbClr val="002060"/>
                </a:solidFill>
                <a:latin typeface="Arial Black" pitchFamily="34" charset="0"/>
              </a:rPr>
              <a:t>лет»</a:t>
            </a:r>
            <a:endParaRPr lang="ru-RU" sz="2400" i="1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27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F:\.thumbnails\14424666454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64" y="188640"/>
            <a:ext cx="2759968" cy="206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.thumbnails\144281285149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913" y="188640"/>
            <a:ext cx="2759968" cy="206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:\.thumbnails\145139095941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97068"/>
            <a:ext cx="2687960" cy="201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F:\.thumbnails\145268846851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64" y="2492896"/>
            <a:ext cx="2710415" cy="203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:\.thumbnails\145405024828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913" y="2517247"/>
            <a:ext cx="2677946" cy="200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МАРИНА\YandexDisk\Фотокамера\2016-03-21 11-05-4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252" y="2541183"/>
            <a:ext cx="2513212" cy="188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C:\Users\МАРИНА\YandexDisk\Фотокамера\2016-03-29 10-32-4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64" y="4725144"/>
            <a:ext cx="2400267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F:\.thumbnails\1454415391337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913" y="4725144"/>
            <a:ext cx="2446990" cy="183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Users\МАРИНА\YandexDisk\Фотокамера\2016-02-10 08-32-4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636542"/>
            <a:ext cx="2319817" cy="201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9890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F:\.thumbnails\14471379260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96" y="302701"/>
            <a:ext cx="2399928" cy="179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.thumbnails\144955080964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922" y="4612184"/>
            <a:ext cx="2302956" cy="172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:\.thumbnails\144592322750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52" y="4596147"/>
            <a:ext cx="2428958" cy="18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F:\.thumbnails\144594904148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912" y="4612184"/>
            <a:ext cx="2386191" cy="178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МАРИНА\YandexDisk\Фотокамера\2016-03-16 03-33-4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707" y="2426202"/>
            <a:ext cx="2297171" cy="1722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МАРИНА\YandexDisk\Фотокамера\2016-03-11 10-38-1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583" y="2403438"/>
            <a:ext cx="2327522" cy="174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C:\Users\МАРИНА\YandexDisk\Фотокамера\2016-04-06 03-15-0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52" y="2403438"/>
            <a:ext cx="2399928" cy="179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МАРИНА\YandexDisk\Фотокамера\2016-04-04 09-23-0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74582"/>
            <a:ext cx="2376264" cy="178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F:\.thumbnails\1454390825419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707" y="374582"/>
            <a:ext cx="2383289" cy="178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4467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1540" y="404664"/>
            <a:ext cx="828092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 учебный год в нашей группе было проведено:</a:t>
            </a:r>
          </a:p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Открытых занятий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– 7</a:t>
            </a:r>
          </a:p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Докладов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– 5</a:t>
            </a:r>
          </a:p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Мастер – классов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– 3</a:t>
            </a:r>
          </a:p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Обзор литературы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- 3</a:t>
            </a:r>
          </a:p>
          <a:p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 период работы в группе мы сделали вывод – «В команде работать намного легче!» Молодые педагоги учились у более опытных, прислушивались, спрашивали советы.  Мы много узнали по этому разделу, заранее готовили материал для выступления. Работу считаем эффективной и плодотворной. В дальнейшем продолжим работу в группах.</a:t>
            </a:r>
            <a:endParaRPr lang="ru-RU" sz="24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1340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" y="-8704"/>
            <a:ext cx="91440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2173674"/>
            <a:ext cx="639431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Благодарим друг друга </a:t>
            </a:r>
          </a:p>
          <a:p>
            <a:pPr algn="ctr"/>
            <a:r>
              <a:rPr lang="ru-RU" sz="4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 участие!</a:t>
            </a:r>
            <a:endParaRPr lang="ru-RU" sz="4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097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8419438"/>
              </p:ext>
            </p:extLst>
          </p:nvPr>
        </p:nvGraphicFramePr>
        <p:xfrm>
          <a:off x="179512" y="764704"/>
          <a:ext cx="8784976" cy="5955747"/>
        </p:xfrm>
        <a:graphic>
          <a:graphicData uri="http://schemas.openxmlformats.org/drawingml/2006/table">
            <a:tbl>
              <a:tblPr firstRow="1" firstCol="1" bandRow="1"/>
              <a:tblGrid>
                <a:gridCol w="1117398"/>
                <a:gridCol w="3319091"/>
                <a:gridCol w="1785091"/>
                <a:gridCol w="2563396"/>
              </a:tblGrid>
              <a:tr h="5441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Сроки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089" marR="52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Содержание работы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089" marR="52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Ответствен-ные 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089" marR="52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Присутствуют 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089" marR="52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01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Октябрь 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089" marR="52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 Составление </a:t>
                      </a:r>
                      <a:r>
                        <a:rPr lang="ru-RU" sz="1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мнемотаблицы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на тему «Осень» (для всех групп);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2. Посещение Митрохиной Е.Л.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089" marR="52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Аксенова Е.В.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089" marR="52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Зрожевская Н.А.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Митрохина Е.Л.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Киселева А.В.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Зырянова О. Ю.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Коновалова М.Л.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Абрамова И.А.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Забелина И.М.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089" marR="52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Ноябрь 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089" marR="52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 Составление </a:t>
                      </a:r>
                      <a:r>
                        <a:rPr lang="ru-RU" sz="1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мнемотаблицы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на тему «Зима» (для всех групп);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2. Посещение Киселевой А.В.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089" marR="52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Аксенова Е.В.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089" marR="52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Зрожевская Н.А.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Митрохина Е.Л.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Киселева А.В.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Зырянова О. Ю.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Коновалова М.Л.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Абрамова И.А.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Забелина И.М.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089" marR="52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64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Декабрь 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089" marR="52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 Подборка информации на сайт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2. Доклад – информация Киселева А.В.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089" marR="52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Зырянова О.Ю.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Коновалова М.Л.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089" marR="52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Зрожевская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Н.А.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Митрохина Е.Л.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Киселева А.В.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Абрамова И.А.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Забелина И.М. </a:t>
                      </a:r>
                      <a:endParaRPr lang="ru-RU" sz="1400" dirty="0" smtClean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Аксенова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Е.В.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089" marR="52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72103" y="175955"/>
            <a:ext cx="878497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План работы группы по развитию речи у дошкольников </a:t>
            </a:r>
            <a:r>
              <a:rPr lang="ru-RU" sz="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2015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2016 учебный год.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2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60462"/>
              </p:ext>
            </p:extLst>
          </p:nvPr>
        </p:nvGraphicFramePr>
        <p:xfrm>
          <a:off x="179512" y="404664"/>
          <a:ext cx="8640960" cy="4439973"/>
        </p:xfrm>
        <a:graphic>
          <a:graphicData uri="http://schemas.openxmlformats.org/drawingml/2006/table">
            <a:tbl>
              <a:tblPr firstRow="1" firstCol="1" bandRow="1"/>
              <a:tblGrid>
                <a:gridCol w="1099080"/>
                <a:gridCol w="3264680"/>
                <a:gridCol w="1755828"/>
                <a:gridCol w="2521372"/>
              </a:tblGrid>
              <a:tr h="44399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Май 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 Подборка информации на сайт;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2. Выставка метод. копилок педагогов группы, итоговая презентация – анализ  о проделанной работе за 2015 – 2016 </a:t>
                      </a:r>
                      <a:r>
                        <a:rPr lang="ru-RU" sz="1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уч.год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;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Зырянова О.Ю.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 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Зрожевская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Н.А.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Митрохина Е.Л.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Киселева А.В.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Зырянова О. Ю.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Коновалова М.Л.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indent="-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Аксенова Е.В.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Киселева А.В.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Коновалова М.Л.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Абрамова И.А.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Забелина И.М.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Аксенова Е.В.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117600" y="26368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07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9859212"/>
              </p:ext>
            </p:extLst>
          </p:nvPr>
        </p:nvGraphicFramePr>
        <p:xfrm>
          <a:off x="323528" y="520986"/>
          <a:ext cx="8496943" cy="6076365"/>
        </p:xfrm>
        <a:graphic>
          <a:graphicData uri="http://schemas.openxmlformats.org/drawingml/2006/table">
            <a:tbl>
              <a:tblPr firstRow="1" firstCol="1" bandRow="1"/>
              <a:tblGrid>
                <a:gridCol w="1080763"/>
                <a:gridCol w="3210268"/>
                <a:gridCol w="1726564"/>
                <a:gridCol w="2479348"/>
              </a:tblGrid>
              <a:tr h="4301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Сроки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182" marR="39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Содержание работы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182" marR="39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Ответствен-</a:t>
                      </a:r>
                      <a:r>
                        <a:rPr lang="ru-RU" sz="1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ные</a:t>
                      </a: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182" marR="39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Присутствуют 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182" marR="39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56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Октябрь 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182" marR="39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 Составление </a:t>
                      </a:r>
                      <a:r>
                        <a:rPr lang="ru-RU" sz="1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мнемотаблицы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на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тему «Осень» (для всех групп);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2. Посещение Митрохиной Е.Л.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182" marR="39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Аксенова Е.В.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182" marR="39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Воспитатели группы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82" marR="39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7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Ноябрь 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182" marR="39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 Составление </a:t>
                      </a:r>
                      <a:r>
                        <a:rPr lang="ru-RU" sz="1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мнемотаблицы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на тему «Зима» (для всех групп);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2. Посещение Киселевой А.В.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182" marR="39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Аксенова Е.В.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182" marR="39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    Воспитатели группы</a:t>
                      </a:r>
                    </a:p>
                    <a:p>
                      <a:endParaRPr lang="ru-RU" dirty="0"/>
                    </a:p>
                  </a:txBody>
                  <a:tcPr marL="39182" marR="39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7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Декабрь 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182" marR="39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 Подборка информации на сайт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2. Доклад – информация Киселева А.В.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182" marR="39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Зырянова О.Ю.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Коновалова М.Л.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182" marR="39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Воспитатели группы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82" marR="39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56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Январь 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182" marR="39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 Посещение Аксеновой Е.В.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2. Составление презентации на тему «Зима»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182" marR="39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Митрохина Е.Л.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182" marR="39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Воспитатели группы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82" marR="39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837183" y="-63787"/>
            <a:ext cx="551708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План работы группы по развитию речи у дошкольников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на 2015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2016 учебный год.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93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0146273"/>
              </p:ext>
            </p:extLst>
          </p:nvPr>
        </p:nvGraphicFramePr>
        <p:xfrm>
          <a:off x="179510" y="188640"/>
          <a:ext cx="8640961" cy="6546759"/>
        </p:xfrm>
        <a:graphic>
          <a:graphicData uri="http://schemas.openxmlformats.org/drawingml/2006/table">
            <a:tbl>
              <a:tblPr firstRow="1" firstCol="1" bandRow="1"/>
              <a:tblGrid>
                <a:gridCol w="1099080"/>
                <a:gridCol w="3264680"/>
                <a:gridCol w="1755830"/>
                <a:gridCol w="2521371"/>
              </a:tblGrid>
              <a:tr h="13681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Февраль 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532" marR="39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 Посещение Коноваловой М.Л.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2. Составление </a:t>
                      </a:r>
                      <a:r>
                        <a:rPr lang="ru-RU" sz="14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мнемотаблицы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 тему «Зима»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532" marR="39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Аксенова Е.В.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532" marR="39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 err="1" smtClean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Воспитатели группы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32" marR="39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41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Март 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532" marR="39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 Подборка информации на сайт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2. Доклад – информация Коновалова М.Л.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3. Посещение Зыряновой О.Ю.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532" marR="39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Зырянова О.Ю.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532" marR="39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 err="1" smtClean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 err="1" smtClean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Воспитатели группы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err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32" marR="39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861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Апрель 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532" marR="39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 Посещение Зрожевской Н.А.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532" marR="39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Зрожевская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Н.А.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532" marR="39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Воспитатели группы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32" marR="39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02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Май 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532" marR="39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 Подборка информации на сайт;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2. Выставка метод. копилок педагогов группы, итоговая презентация – анализ  о проделанной работе за 2015 – 2016 </a:t>
                      </a:r>
                      <a:r>
                        <a:rPr lang="ru-RU" sz="1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уч.год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;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532" marR="39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Зырянова О.Ю.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Забелина И.М.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Абрамова И.А.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Зрожевская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Н.А.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Митрохина Е.Л.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Киселева А.В.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Зырянова О. Ю.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Коновалова М.Л.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indent="-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Аксенова Е.В.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532" marR="39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Воспитатели группы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32" marR="39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581275" y="1600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39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06269" y="25089"/>
            <a:ext cx="2531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dirty="0" smtClean="0">
                <a:solidFill>
                  <a:srgbClr val="C00000"/>
                </a:solidFill>
                <a:latin typeface="Arial Black" pitchFamily="34" charset="0"/>
              </a:rPr>
              <a:t>Наша работа:</a:t>
            </a:r>
            <a:endParaRPr lang="ru-RU" sz="2400" i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3075" name="Picture 3" descr="C:\Users\user\Desktop\ФОТОГРАФИИ\Самообразование 2015 - 2016 г\SDC188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488923"/>
            <a:ext cx="3454716" cy="2591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Лена\Самообразование - фото\DSC001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157" y="486010"/>
            <a:ext cx="3454260" cy="2591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Лена\Самообразование - фото\DSC0019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5" y="3573016"/>
            <a:ext cx="3627447" cy="2720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38" y="3081353"/>
            <a:ext cx="3740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rgbClr val="002060"/>
                </a:solidFill>
                <a:latin typeface="Arial Black" pitchFamily="34" charset="0"/>
              </a:rPr>
              <a:t>Составление </a:t>
            </a:r>
            <a:r>
              <a:rPr lang="ru-RU" i="1" dirty="0" err="1" smtClean="0">
                <a:solidFill>
                  <a:srgbClr val="002060"/>
                </a:solidFill>
                <a:latin typeface="Arial Black" pitchFamily="34" charset="0"/>
              </a:rPr>
              <a:t>мнемотаблиц</a:t>
            </a:r>
            <a:endParaRPr lang="ru-RU" i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29538" y="3077047"/>
            <a:ext cx="4182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i="1" dirty="0" smtClean="0">
                <a:solidFill>
                  <a:srgbClr val="002060"/>
                </a:solidFill>
                <a:latin typeface="Arial Black" pitchFamily="34" charset="0"/>
              </a:rPr>
              <a:t>Анализ посещений педагогов </a:t>
            </a:r>
          </a:p>
          <a:p>
            <a:pPr algn="ctr"/>
            <a:r>
              <a:rPr lang="ru-RU" i="1" dirty="0" smtClean="0">
                <a:solidFill>
                  <a:srgbClr val="002060"/>
                </a:solidFill>
                <a:latin typeface="Arial Black" pitchFamily="34" charset="0"/>
              </a:rPr>
              <a:t>группы</a:t>
            </a:r>
            <a:endParaRPr lang="ru-RU" i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17132" y="6320927"/>
            <a:ext cx="2824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rgbClr val="002060"/>
                </a:solidFill>
                <a:latin typeface="Arial Black" pitchFamily="34" charset="0"/>
              </a:rPr>
              <a:t>Слушание докладов</a:t>
            </a:r>
            <a:endParaRPr lang="ru-RU" i="1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75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user\Desktop\Лена\Самообразование - фото\DSC001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86626"/>
            <a:ext cx="3540248" cy="2655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Лена\Самообразование - фото\DSC0020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" r="6108" b="17189"/>
          <a:stretch/>
        </p:blipFill>
        <p:spPr bwMode="auto">
          <a:xfrm>
            <a:off x="5004048" y="3681211"/>
            <a:ext cx="3540248" cy="2547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Лена\Самообразование - фото\DSC001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9621" y="745429"/>
            <a:ext cx="2316933" cy="173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esktop\Лена\Самообразование - фото\DSC002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86626"/>
            <a:ext cx="3540248" cy="2655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user\Desktop\Лена\Самообразование - фото\DSC0020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73016"/>
            <a:ext cx="3540248" cy="2655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Лена\Самообразование - фото\DSC0020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536" y="2461639"/>
            <a:ext cx="2144729" cy="160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363977" y="3081353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rgbClr val="002060"/>
                </a:solidFill>
                <a:latin typeface="Arial Black" pitchFamily="34" charset="0"/>
              </a:rPr>
              <a:t>Делимся опытом</a:t>
            </a:r>
            <a:endParaRPr lang="ru-RU" i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01937" y="6381328"/>
            <a:ext cx="3995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rgbClr val="002060"/>
                </a:solidFill>
                <a:latin typeface="Arial Black" pitchFamily="34" charset="0"/>
              </a:rPr>
              <a:t>Подборка материала на сайт</a:t>
            </a:r>
            <a:endParaRPr lang="ru-RU" i="1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80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1870</Words>
  <Application>Microsoft Office PowerPoint</Application>
  <PresentationFormat>Экран (4:3)</PresentationFormat>
  <Paragraphs>451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Для коррекции звукопроизношения у детей в фонетико-фонематическим недоразвитием речи мною применяются следующие компьютерные игры и программы:</vt:lpstr>
      <vt:lpstr>Набор анимационных игр «Звуковой калейдоскоп» 11 игр направлены на развитие фонематического слуха у детей. Дошкольники учатся: выделять ударный гласный звук в словах; определять место звука в слове; анализировать звуковой состав слова; соотносить звук и букву; находить заданный звук в слове</vt:lpstr>
      <vt:lpstr>       Самостоятельно созданные  компьютерные игры: </vt:lpstr>
      <vt:lpstr>Мои выводы: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35</cp:revision>
  <dcterms:created xsi:type="dcterms:W3CDTF">2016-05-16T09:31:32Z</dcterms:created>
  <dcterms:modified xsi:type="dcterms:W3CDTF">2016-05-18T09:16:07Z</dcterms:modified>
</cp:coreProperties>
</file>